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20" r:id="rId2"/>
    <p:sldId id="257" r:id="rId3"/>
    <p:sldId id="306" r:id="rId4"/>
    <p:sldId id="258" r:id="rId5"/>
    <p:sldId id="308" r:id="rId6"/>
    <p:sldId id="289" r:id="rId7"/>
    <p:sldId id="307" r:id="rId8"/>
    <p:sldId id="290" r:id="rId9"/>
    <p:sldId id="264" r:id="rId10"/>
    <p:sldId id="265" r:id="rId11"/>
    <p:sldId id="266" r:id="rId12"/>
    <p:sldId id="267" r:id="rId13"/>
    <p:sldId id="291" r:id="rId14"/>
    <p:sldId id="270" r:id="rId15"/>
    <p:sldId id="262" r:id="rId16"/>
    <p:sldId id="271" r:id="rId17"/>
    <p:sldId id="317" r:id="rId18"/>
    <p:sldId id="268" r:id="rId19"/>
    <p:sldId id="278" r:id="rId20"/>
    <p:sldId id="279" r:id="rId21"/>
    <p:sldId id="280" r:id="rId22"/>
    <p:sldId id="313" r:id="rId23"/>
    <p:sldId id="314" r:id="rId24"/>
    <p:sldId id="31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4800"/>
    <a:srgbClr val="0D47FF"/>
    <a:srgbClr val="3366FF"/>
    <a:srgbClr val="002392"/>
    <a:srgbClr val="F3F6FF"/>
    <a:srgbClr val="D9E2FF"/>
    <a:srgbClr val="C5D3FF"/>
    <a:srgbClr val="B7C8FF"/>
    <a:srgbClr val="0F5972"/>
    <a:srgbClr val="6C8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80" autoAdjust="0"/>
    <p:restoredTop sz="86388" autoAdjust="0"/>
  </p:normalViewPr>
  <p:slideViewPr>
    <p:cSldViewPr snapToGrid="0">
      <p:cViewPr varScale="1">
        <p:scale>
          <a:sx n="95" d="100"/>
          <a:sy n="95" d="100"/>
        </p:scale>
        <p:origin x="1788"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3" d="100"/>
          <a:sy n="73" d="100"/>
        </p:scale>
        <p:origin x="191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8BF912-4DB2-4272-9551-30F7813C1511}" type="datetimeFigureOut">
              <a:rPr lang="en-US" smtClean="0"/>
              <a:t>12/15/2021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0249F-81DB-4BB3-A320-3CDE6E333C5E}" type="slidenum">
              <a:rPr lang="en-US" smtClean="0"/>
              <a:t>‹#›</a:t>
            </a:fld>
            <a:endParaRPr lang="en-US"/>
          </a:p>
        </p:txBody>
      </p:sp>
    </p:spTree>
    <p:extLst>
      <p:ext uri="{BB962C8B-B14F-4D97-AF65-F5344CB8AC3E}">
        <p14:creationId xmlns:p14="http://schemas.microsoft.com/office/powerpoint/2010/main" val="164160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314EB08B-8293-4E29-BA0F-831E551037F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78DBEC-004D-466B-A3CD-966F54EE6A62}" type="slidenum">
              <a:rPr lang="en-US" altLang="en-US" smtClean="0">
                <a:latin typeface="Tahoma" panose="020B0604030504040204" pitchFamily="34" charset="0"/>
              </a:rPr>
              <a:pPr>
                <a:spcBef>
                  <a:spcPct val="0"/>
                </a:spcBef>
              </a:pPr>
              <a:t>11</a:t>
            </a:fld>
            <a:endParaRPr lang="en-US" altLang="en-US">
              <a:latin typeface="Tahoma" panose="020B0604030504040204" pitchFamily="34" charset="0"/>
            </a:endParaRPr>
          </a:p>
        </p:txBody>
      </p:sp>
      <p:sp>
        <p:nvSpPr>
          <p:cNvPr id="21507" name="Rectangle 2">
            <a:extLst>
              <a:ext uri="{FF2B5EF4-FFF2-40B4-BE49-F238E27FC236}">
                <a16:creationId xmlns:a16="http://schemas.microsoft.com/office/drawing/2014/main" id="{622D6F65-66C6-4542-BAE3-1F354491F796}"/>
              </a:ext>
            </a:extLst>
          </p:cNvPr>
          <p:cNvSpPr>
            <a:spLocks noGrp="1" noRot="1" noChangeAspect="1" noChangeArrowheads="1" noTextEdit="1"/>
          </p:cNvSpPr>
          <p:nvPr>
            <p:ph type="sldImg"/>
          </p:nvPr>
        </p:nvSpPr>
        <p:spPr>
          <a:solidFill>
            <a:srgbClr val="FFFFFF"/>
          </a:solidFill>
          <a:ln/>
        </p:spPr>
      </p:sp>
      <p:sp>
        <p:nvSpPr>
          <p:cNvPr id="21508" name="Rectangle 3">
            <a:extLst>
              <a:ext uri="{FF2B5EF4-FFF2-40B4-BE49-F238E27FC236}">
                <a16:creationId xmlns:a16="http://schemas.microsoft.com/office/drawing/2014/main" id="{06C82992-86EE-493A-8E7B-D9CEF4E6724D}"/>
              </a:ext>
            </a:extLst>
          </p:cNvPr>
          <p:cNvSpPr>
            <a:spLocks noGrp="1" noChangeArrowheads="1"/>
          </p:cNvSpPr>
          <p:nvPr>
            <p:ph type="body" idx="1"/>
          </p:nvPr>
        </p:nvSpPr>
        <p:spPr>
          <a:solidFill>
            <a:srgbClr val="FFFFFF"/>
          </a:solidFill>
          <a:ln>
            <a:solidFill>
              <a:srgbClr val="000000"/>
            </a:solidFill>
            <a:miter lim="800000"/>
            <a:headEnd/>
            <a:tailEnd/>
          </a:ln>
        </p:spPr>
        <p:txBody>
          <a:bodyPr lIns="91956" tIns="45979" rIns="91956" bIns="45979"/>
          <a:lstStyle/>
          <a:p>
            <a:pPr eaLnBrk="1" hangingPunct="1"/>
            <a:r>
              <a:rPr lang="en-US" altLang="en-US"/>
              <a:t>Quote is from Michael Weiner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D51EDE95-32FD-40BB-A9E6-7D5B032231F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0F8996-6DE0-47C9-8357-1404E51085B9}" type="slidenum">
              <a:rPr lang="en-US" altLang="en-US" smtClean="0">
                <a:latin typeface="Tahoma" panose="020B0604030504040204" pitchFamily="34" charset="0"/>
              </a:rPr>
              <a:pPr>
                <a:spcBef>
                  <a:spcPct val="0"/>
                </a:spcBef>
              </a:pPr>
              <a:t>13</a:t>
            </a:fld>
            <a:endParaRPr lang="en-US" altLang="en-US">
              <a:latin typeface="Tahoma" panose="020B0604030504040204" pitchFamily="34" charset="0"/>
            </a:endParaRPr>
          </a:p>
        </p:txBody>
      </p:sp>
      <p:sp>
        <p:nvSpPr>
          <p:cNvPr id="24579" name="Rectangle 2">
            <a:extLst>
              <a:ext uri="{FF2B5EF4-FFF2-40B4-BE49-F238E27FC236}">
                <a16:creationId xmlns:a16="http://schemas.microsoft.com/office/drawing/2014/main" id="{404DEA80-1DA5-4540-884B-54AEE2E599BD}"/>
              </a:ext>
            </a:extLst>
          </p:cNvPr>
          <p:cNvSpPr>
            <a:spLocks noGrp="1" noRot="1" noChangeAspect="1" noChangeArrowheads="1" noTextEdit="1"/>
          </p:cNvSpPr>
          <p:nvPr>
            <p:ph type="sldImg"/>
          </p:nvPr>
        </p:nvSpPr>
        <p:spPr>
          <a:solidFill>
            <a:srgbClr val="FFFFFF"/>
          </a:solidFill>
          <a:ln/>
        </p:spPr>
      </p:sp>
      <p:sp>
        <p:nvSpPr>
          <p:cNvPr id="24580" name="Rectangle 3">
            <a:extLst>
              <a:ext uri="{FF2B5EF4-FFF2-40B4-BE49-F238E27FC236}">
                <a16:creationId xmlns:a16="http://schemas.microsoft.com/office/drawing/2014/main" id="{4D569CCC-7115-4E18-86D1-CB25E30ABDFC}"/>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t>UCLA contract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832664-15FE-4581-8FA9-B32E36A1E150}"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91DA2-8554-405C-9751-2EE2EB9882B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automatically generated">
            <a:extLst>
              <a:ext uri="{FF2B5EF4-FFF2-40B4-BE49-F238E27FC236}">
                <a16:creationId xmlns:a16="http://schemas.microsoft.com/office/drawing/2014/main" id="{D8575623-14EC-40DC-B098-A141A426B8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43323" y="195351"/>
            <a:ext cx="3626330" cy="1328648"/>
          </a:xfrm>
          <a:prstGeom prst="rect">
            <a:avLst/>
          </a:prstGeom>
        </p:spPr>
      </p:pic>
    </p:spTree>
    <p:extLst>
      <p:ext uri="{BB962C8B-B14F-4D97-AF65-F5344CB8AC3E}">
        <p14:creationId xmlns:p14="http://schemas.microsoft.com/office/powerpoint/2010/main" val="387010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832664-15FE-4581-8FA9-B32E36A1E150}"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91DA2-8554-405C-9751-2EE2EB9882B5}" type="slidenum">
              <a:rPr lang="en-US" smtClean="0"/>
              <a:t>‹#›</a:t>
            </a:fld>
            <a:endParaRPr lang="en-US"/>
          </a:p>
        </p:txBody>
      </p:sp>
      <p:pic>
        <p:nvPicPr>
          <p:cNvPr id="10" name="Picture 9" descr="A close up of a sign&#10;&#10;Description automatically generated">
            <a:extLst>
              <a:ext uri="{FF2B5EF4-FFF2-40B4-BE49-F238E27FC236}">
                <a16:creationId xmlns:a16="http://schemas.microsoft.com/office/drawing/2014/main" id="{52DC6277-F581-4F3B-91CE-DAC0FBA34D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420768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668594" y="1622323"/>
            <a:ext cx="7924800" cy="2359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2960" y="286605"/>
            <a:ext cx="7543800" cy="968438"/>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822960" y="1347019"/>
            <a:ext cx="7543800" cy="4522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832664-15FE-4581-8FA9-B32E36A1E150}"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91DA2-8554-405C-9751-2EE2EB9882B5}" type="slidenum">
              <a:rPr lang="en-US" smtClean="0"/>
              <a:t>‹#›</a:t>
            </a:fld>
            <a:endParaRPr lang="en-US"/>
          </a:p>
        </p:txBody>
      </p:sp>
      <p:cxnSp>
        <p:nvCxnSpPr>
          <p:cNvPr id="9" name="Straight Connector 8"/>
          <p:cNvCxnSpPr/>
          <p:nvPr userDrawn="1"/>
        </p:nvCxnSpPr>
        <p:spPr>
          <a:xfrm>
            <a:off x="894735" y="1255043"/>
            <a:ext cx="7472025"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2" name="Picture 11" descr="A close up of a sign&#10;&#10;Description automatically generated">
            <a:extLst>
              <a:ext uri="{FF2B5EF4-FFF2-40B4-BE49-F238E27FC236}">
                <a16:creationId xmlns:a16="http://schemas.microsoft.com/office/drawing/2014/main" id="{8A71778C-F822-48A9-A063-5168A49D91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322770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userDrawn="1"/>
        </p:nvSpPr>
        <p:spPr>
          <a:xfrm>
            <a:off x="668594" y="1622323"/>
            <a:ext cx="7924800" cy="2359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822960" y="286605"/>
            <a:ext cx="7543800" cy="968438"/>
          </a:xfrm>
        </p:spPr>
        <p:txBody>
          <a:bodyPr/>
          <a:lstStyle/>
          <a:p>
            <a:r>
              <a:rPr lang="en-US" dirty="0"/>
              <a:t>Click to edit Master title style</a:t>
            </a:r>
          </a:p>
        </p:txBody>
      </p:sp>
      <p:sp>
        <p:nvSpPr>
          <p:cNvPr id="3" name="Content Placeholder 2"/>
          <p:cNvSpPr>
            <a:spLocks noGrp="1"/>
          </p:cNvSpPr>
          <p:nvPr>
            <p:ph sz="half" idx="1"/>
          </p:nvPr>
        </p:nvSpPr>
        <p:spPr>
          <a:xfrm>
            <a:off x="822959" y="1347019"/>
            <a:ext cx="3703320" cy="4522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47019"/>
            <a:ext cx="3703320" cy="45220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22832664-15FE-4581-8FA9-B32E36A1E150}"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91DA2-8554-405C-9751-2EE2EB9882B5}" type="slidenum">
              <a:rPr lang="en-US" smtClean="0"/>
              <a:t>‹#›</a:t>
            </a:fld>
            <a:endParaRPr lang="en-US"/>
          </a:p>
        </p:txBody>
      </p:sp>
      <p:cxnSp>
        <p:nvCxnSpPr>
          <p:cNvPr id="9" name="Straight Connector 8"/>
          <p:cNvCxnSpPr/>
          <p:nvPr userDrawn="1"/>
        </p:nvCxnSpPr>
        <p:spPr>
          <a:xfrm>
            <a:off x="894735" y="1255043"/>
            <a:ext cx="7472025"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50C93EC6-C13A-4491-AD6A-31B99BD778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345733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userDrawn="1"/>
        </p:nvSpPr>
        <p:spPr>
          <a:xfrm>
            <a:off x="668594" y="1622323"/>
            <a:ext cx="7924800" cy="2359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822960" y="401105"/>
            <a:ext cx="7543800" cy="853938"/>
          </a:xfrm>
        </p:spPr>
        <p:txBody>
          <a:bodyPr/>
          <a:lstStyle/>
          <a:p>
            <a:r>
              <a:rPr lang="en-US" dirty="0"/>
              <a:t>Click to edit Master title style</a:t>
            </a:r>
          </a:p>
        </p:txBody>
      </p:sp>
      <p:sp>
        <p:nvSpPr>
          <p:cNvPr id="3" name="Text Placeholder 2"/>
          <p:cNvSpPr>
            <a:spLocks noGrp="1"/>
          </p:cNvSpPr>
          <p:nvPr>
            <p:ph type="body" idx="1"/>
          </p:nvPr>
        </p:nvSpPr>
        <p:spPr>
          <a:xfrm>
            <a:off x="822960" y="1271654"/>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007936"/>
            <a:ext cx="3703320" cy="395259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63440" y="1271654"/>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63440" y="2007936"/>
            <a:ext cx="3703320" cy="395259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22832664-15FE-4581-8FA9-B32E36A1E150}"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91DA2-8554-405C-9751-2EE2EB9882B5}" type="slidenum">
              <a:rPr lang="en-US" smtClean="0"/>
              <a:t>‹#›</a:t>
            </a:fld>
            <a:endParaRPr lang="en-US"/>
          </a:p>
        </p:txBody>
      </p:sp>
      <p:cxnSp>
        <p:nvCxnSpPr>
          <p:cNvPr id="11" name="Straight Connector 10"/>
          <p:cNvCxnSpPr/>
          <p:nvPr userDrawn="1"/>
        </p:nvCxnSpPr>
        <p:spPr>
          <a:xfrm>
            <a:off x="894735" y="1255043"/>
            <a:ext cx="7472025"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5" name="Picture 14" descr="A close up of a sign&#10;&#10;Description automatically generated">
            <a:extLst>
              <a:ext uri="{FF2B5EF4-FFF2-40B4-BE49-F238E27FC236}">
                <a16:creationId xmlns:a16="http://schemas.microsoft.com/office/drawing/2014/main" id="{8F8059D1-B67C-4080-A610-D2F5FC7D6F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409374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userDrawn="1"/>
        </p:nvSpPr>
        <p:spPr>
          <a:xfrm>
            <a:off x="668594" y="1622323"/>
            <a:ext cx="7924800" cy="2359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22960" y="332279"/>
            <a:ext cx="7543800" cy="922764"/>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832664-15FE-4581-8FA9-B32E36A1E150}"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91DA2-8554-405C-9751-2EE2EB9882B5}" type="slidenum">
              <a:rPr lang="en-US" smtClean="0"/>
              <a:t>‹#›</a:t>
            </a:fld>
            <a:endParaRPr lang="en-US"/>
          </a:p>
        </p:txBody>
      </p:sp>
      <p:cxnSp>
        <p:nvCxnSpPr>
          <p:cNvPr id="8" name="Straight Connector 7"/>
          <p:cNvCxnSpPr/>
          <p:nvPr userDrawn="1"/>
        </p:nvCxnSpPr>
        <p:spPr>
          <a:xfrm>
            <a:off x="894735" y="1255043"/>
            <a:ext cx="7472025"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1" name="Picture 10" descr="A close up of a sign&#10;&#10;Description automatically generated">
            <a:extLst>
              <a:ext uri="{FF2B5EF4-FFF2-40B4-BE49-F238E27FC236}">
                <a16:creationId xmlns:a16="http://schemas.microsoft.com/office/drawing/2014/main" id="{69E31A37-9FCC-412B-A6BF-690AFC1E22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135650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832664-15FE-4581-8FA9-B32E36A1E150}" type="datetimeFigureOut">
              <a:rPr lang="en-US" smtClean="0"/>
              <a:t>12/15/2021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0691DA2-8554-405C-9751-2EE2EB9882B5}" type="slidenum">
              <a:rPr lang="en-US" smtClean="0"/>
              <a:t>‹#›</a:t>
            </a:fld>
            <a:endParaRPr lang="en-US"/>
          </a:p>
        </p:txBody>
      </p:sp>
      <p:pic>
        <p:nvPicPr>
          <p:cNvPr id="11" name="Picture 10" descr="A close up of a sign&#10;&#10;Description automatically generated">
            <a:extLst>
              <a:ext uri="{FF2B5EF4-FFF2-40B4-BE49-F238E27FC236}">
                <a16:creationId xmlns:a16="http://schemas.microsoft.com/office/drawing/2014/main" id="{584229F3-8FB1-4967-92B1-367D88881A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2180170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2832664-15FE-4581-8FA9-B32E36A1E150}" type="datetimeFigureOut">
              <a:rPr lang="en-US" smtClean="0"/>
              <a:t>12/15/2021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691DA2-8554-405C-9751-2EE2EB9882B5}" type="slidenum">
              <a:rPr lang="en-US" smtClean="0"/>
              <a:t>‹#›</a:t>
            </a:fld>
            <a:endParaRPr lang="en-US"/>
          </a:p>
        </p:txBody>
      </p:sp>
      <p:pic>
        <p:nvPicPr>
          <p:cNvPr id="13" name="Picture 12" descr="A close up of a sign&#10;&#10;Description automatically generated">
            <a:extLst>
              <a:ext uri="{FF2B5EF4-FFF2-40B4-BE49-F238E27FC236}">
                <a16:creationId xmlns:a16="http://schemas.microsoft.com/office/drawing/2014/main" id="{F29C5848-1D60-465E-8855-A9D51DD785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14403" y="5747644"/>
            <a:ext cx="1943678" cy="712142"/>
          </a:xfrm>
          <a:prstGeom prst="rect">
            <a:avLst/>
          </a:prstGeom>
        </p:spPr>
      </p:pic>
    </p:spTree>
    <p:extLst>
      <p:ext uri="{BB962C8B-B14F-4D97-AF65-F5344CB8AC3E}">
        <p14:creationId xmlns:p14="http://schemas.microsoft.com/office/powerpoint/2010/main" val="140681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832664-15FE-4581-8FA9-B32E36A1E150}"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91DA2-8554-405C-9751-2EE2EB9882B5}" type="slidenum">
              <a:rPr lang="en-US" smtClean="0"/>
              <a:t>‹#›</a:t>
            </a:fld>
            <a:endParaRPr lang="en-US"/>
          </a:p>
        </p:txBody>
      </p:sp>
    </p:spTree>
    <p:extLst>
      <p:ext uri="{BB962C8B-B14F-4D97-AF65-F5344CB8AC3E}">
        <p14:creationId xmlns:p14="http://schemas.microsoft.com/office/powerpoint/2010/main" val="85186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832664-15FE-4581-8FA9-B32E36A1E150}"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91DA2-8554-405C-9751-2EE2EB9882B5}"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5E29458D-C56D-44A8-9D76-010A550150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4993" y="5602957"/>
            <a:ext cx="1943678" cy="712142"/>
          </a:xfrm>
          <a:prstGeom prst="rect">
            <a:avLst/>
          </a:prstGeom>
        </p:spPr>
      </p:pic>
    </p:spTree>
    <p:extLst>
      <p:ext uri="{BB962C8B-B14F-4D97-AF65-F5344CB8AC3E}">
        <p14:creationId xmlns:p14="http://schemas.microsoft.com/office/powerpoint/2010/main" val="59401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2832664-15FE-4581-8FA9-B32E36A1E150}" type="datetimeFigureOut">
              <a:rPr lang="en-US" smtClean="0"/>
              <a:t>12/15/2021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0691DA2-8554-405C-9751-2EE2EB9882B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599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a:extLst>
              <a:ext uri="{FF2B5EF4-FFF2-40B4-BE49-F238E27FC236}">
                <a16:creationId xmlns:a16="http://schemas.microsoft.com/office/drawing/2014/main" id="{F5C29292-7BF7-4BA0-BEAC-08482B666E80}"/>
              </a:ext>
            </a:extLst>
          </p:cNvPr>
          <p:cNvSpPr txBox="1">
            <a:spLocks/>
          </p:cNvSpPr>
          <p:nvPr/>
        </p:nvSpPr>
        <p:spPr bwMode="auto">
          <a:xfrm>
            <a:off x="1054438" y="4648200"/>
            <a:ext cx="6400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defTabSz="4572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buFont typeface="Arial" panose="020B0604020202020204" pitchFamily="34" charset="0"/>
              <a:buNone/>
            </a:pPr>
            <a:endParaRPr lang="en-US" altLang="en-US" sz="2400" dirty="0"/>
          </a:p>
        </p:txBody>
      </p:sp>
      <p:sp>
        <p:nvSpPr>
          <p:cNvPr id="3" name="Subtitle 2">
            <a:extLst>
              <a:ext uri="{FF2B5EF4-FFF2-40B4-BE49-F238E27FC236}">
                <a16:creationId xmlns:a16="http://schemas.microsoft.com/office/drawing/2014/main" id="{7A3348B1-B224-415A-A5CC-E02653C0256D}"/>
              </a:ext>
            </a:extLst>
          </p:cNvPr>
          <p:cNvSpPr>
            <a:spLocks noGrp="1"/>
          </p:cNvSpPr>
          <p:nvPr>
            <p:ph type="subTitle" idx="1"/>
          </p:nvPr>
        </p:nvSpPr>
        <p:spPr>
          <a:xfrm>
            <a:off x="984099" y="5755582"/>
            <a:ext cx="7543800" cy="1143000"/>
          </a:xfrm>
        </p:spPr>
        <p:txBody>
          <a:bodyPr>
            <a:normAutofit/>
          </a:bodyPr>
          <a:lstStyle/>
          <a:p>
            <a:pPr algn="ctr"/>
            <a:r>
              <a:rPr lang="en-US" sz="1600" cap="none" dirty="0">
                <a:latin typeface="Arial" panose="020B0604020202020204" pitchFamily="34" charset="0"/>
                <a:cs typeface="Arial" panose="020B0604020202020204" pitchFamily="34" charset="0"/>
              </a:rPr>
              <a:t>Slides originally presented at Cincinnati Center for Clinical and Translational Science and Training (CCTST)</a:t>
            </a:r>
          </a:p>
        </p:txBody>
      </p:sp>
      <p:sp>
        <p:nvSpPr>
          <p:cNvPr id="7" name="Title 1">
            <a:extLst>
              <a:ext uri="{FF2B5EF4-FFF2-40B4-BE49-F238E27FC236}">
                <a16:creationId xmlns:a16="http://schemas.microsoft.com/office/drawing/2014/main" id="{13C6ABC4-FE41-4F58-9971-C8538855BC1A}"/>
              </a:ext>
            </a:extLst>
          </p:cNvPr>
          <p:cNvSpPr>
            <a:spLocks noGrp="1"/>
          </p:cNvSpPr>
          <p:nvPr>
            <p:ph type="ctrTitle"/>
          </p:nvPr>
        </p:nvSpPr>
        <p:spPr>
          <a:xfrm>
            <a:off x="324699" y="1803985"/>
            <a:ext cx="8273539" cy="2522292"/>
          </a:xfrm>
        </p:spPr>
        <p:txBody>
          <a:bodyPr>
            <a:normAutofit/>
          </a:bodyPr>
          <a:lstStyle/>
          <a:p>
            <a:pPr algn="ctr"/>
            <a:r>
              <a:rPr lang="en-US" altLang="en-US" sz="4400" dirty="0">
                <a:latin typeface="Arial" panose="020B0604020202020204" pitchFamily="34" charset="0"/>
                <a:cs typeface="Arial" panose="020B0604020202020204" pitchFamily="34" charset="0"/>
              </a:rPr>
              <a:t>How to be a Mentor</a:t>
            </a:r>
            <a:endParaRPr lang="en-US" sz="4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812EC86-705B-4A47-B71B-A85BB93A1071}"/>
              </a:ext>
            </a:extLst>
          </p:cNvPr>
          <p:cNvSpPr/>
          <p:nvPr/>
        </p:nvSpPr>
        <p:spPr>
          <a:xfrm>
            <a:off x="1776046" y="4390935"/>
            <a:ext cx="5370843" cy="1138773"/>
          </a:xfrm>
          <a:prstGeom prst="rect">
            <a:avLst/>
          </a:prstGeom>
        </p:spPr>
        <p:txBody>
          <a:bodyPr wrap="square">
            <a:spAutoFit/>
          </a:bodyPr>
          <a:lstStyle/>
          <a:p>
            <a:pPr algn="ctr"/>
            <a:r>
              <a:rPr lang="en-US" altLang="en-US" b="1" spc="-50" dirty="0">
                <a:solidFill>
                  <a:schemeClr val="tx1">
                    <a:lumMod val="85000"/>
                    <a:lumOff val="15000"/>
                  </a:schemeClr>
                </a:solidFill>
                <a:latin typeface="Arial" panose="020B0604020202020204" pitchFamily="34" charset="0"/>
                <a:ea typeface="+mj-ea"/>
                <a:cs typeface="Arial" panose="020B0604020202020204" pitchFamily="34" charset="0"/>
              </a:rPr>
              <a:t>Joel Tsevat MD, MPH</a:t>
            </a:r>
          </a:p>
          <a:p>
            <a:pPr algn="ctr">
              <a:buFont typeface="Arial" panose="020B0604020202020204" pitchFamily="34" charset="0"/>
              <a:buNone/>
            </a:pPr>
            <a:r>
              <a:rPr lang="en-US" altLang="en-US" sz="1600" spc="-50" dirty="0">
                <a:solidFill>
                  <a:schemeClr val="tx1">
                    <a:lumMod val="85000"/>
                    <a:lumOff val="15000"/>
                  </a:schemeClr>
                </a:solidFill>
                <a:latin typeface="Arial" panose="020B0604020202020204" pitchFamily="34" charset="0"/>
                <a:ea typeface="+mj-ea"/>
                <a:cs typeface="Arial" panose="020B0604020202020204" pitchFamily="34" charset="0"/>
              </a:rPr>
              <a:t>Professor, Department of Medicine</a:t>
            </a:r>
          </a:p>
          <a:p>
            <a:pPr algn="ctr">
              <a:buFont typeface="Arial" panose="020B0604020202020204" pitchFamily="34" charset="0"/>
              <a:buNone/>
            </a:pPr>
            <a:r>
              <a:rPr lang="en-US" altLang="en-US" sz="1600" spc="-50" dirty="0">
                <a:solidFill>
                  <a:schemeClr val="tx1">
                    <a:lumMod val="85000"/>
                    <a:lumOff val="15000"/>
                  </a:schemeClr>
                </a:solidFill>
                <a:latin typeface="Arial" panose="020B0604020202020204" pitchFamily="34" charset="0"/>
                <a:ea typeface="+mj-ea"/>
                <a:cs typeface="Arial" panose="020B0604020202020204" pitchFamily="34" charset="0"/>
              </a:rPr>
              <a:t>Joaquin G. </a:t>
            </a:r>
            <a:r>
              <a:rPr lang="en-US" altLang="en-US" sz="1600" spc="-50" dirty="0" err="1">
                <a:solidFill>
                  <a:schemeClr val="tx1">
                    <a:lumMod val="85000"/>
                    <a:lumOff val="15000"/>
                  </a:schemeClr>
                </a:solidFill>
                <a:latin typeface="Arial" panose="020B0604020202020204" pitchFamily="34" charset="0"/>
                <a:ea typeface="+mj-ea"/>
                <a:cs typeface="Arial" panose="020B0604020202020204" pitchFamily="34" charset="0"/>
              </a:rPr>
              <a:t>Cigarroa</a:t>
            </a:r>
            <a:r>
              <a:rPr lang="en-US" altLang="en-US" sz="1600" spc="-50" dirty="0">
                <a:solidFill>
                  <a:schemeClr val="tx1">
                    <a:lumMod val="85000"/>
                    <a:lumOff val="15000"/>
                  </a:schemeClr>
                </a:solidFill>
                <a:latin typeface="Arial" panose="020B0604020202020204" pitchFamily="34" charset="0"/>
                <a:ea typeface="+mj-ea"/>
                <a:cs typeface="Arial" panose="020B0604020202020204" pitchFamily="34" charset="0"/>
              </a:rPr>
              <a:t>, Jr., MD, Distinguished Chair</a:t>
            </a:r>
          </a:p>
          <a:p>
            <a:pPr algn="ctr">
              <a:buFont typeface="Arial" panose="020B0604020202020204" pitchFamily="34" charset="0"/>
              <a:buNone/>
            </a:pPr>
            <a:r>
              <a:rPr lang="en-US" altLang="en-US" sz="1600" spc="-50" dirty="0">
                <a:solidFill>
                  <a:schemeClr val="tx1">
                    <a:lumMod val="85000"/>
                    <a:lumOff val="15000"/>
                  </a:schemeClr>
                </a:solidFill>
                <a:latin typeface="Arial" panose="020B0604020202020204" pitchFamily="34" charset="0"/>
                <a:ea typeface="+mj-ea"/>
                <a:cs typeface="Arial" panose="020B0604020202020204" pitchFamily="34" charset="0"/>
              </a:rPr>
              <a:t>Director, ReACH Center and CTSA KL2 Program</a:t>
            </a:r>
            <a:endParaRPr lang="en-US" altLang="en-US" sz="4000" spc="-50" dirty="0">
              <a:solidFill>
                <a:schemeClr val="tx1">
                  <a:lumMod val="85000"/>
                  <a:lumOff val="15000"/>
                </a:schemeClr>
              </a:solidFill>
              <a:latin typeface="Arial" panose="020B0604020202020204" pitchFamily="34" charset="0"/>
              <a:ea typeface="+mj-ea"/>
              <a:cs typeface="Arial" panose="020B0604020202020204" pitchFamily="34" charset="0"/>
            </a:endParaRPr>
          </a:p>
        </p:txBody>
      </p:sp>
      <p:pic>
        <p:nvPicPr>
          <p:cNvPr id="50178" name="Picture 2" descr="CCAPS: welcome">
            <a:extLst>
              <a:ext uri="{FF2B5EF4-FFF2-40B4-BE49-F238E27FC236}">
                <a16:creationId xmlns:a16="http://schemas.microsoft.com/office/drawing/2014/main" id="{B130DA1B-B45B-415E-8AE0-A9CE654421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577187"/>
            <a:ext cx="4286250" cy="904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D922B8A3-5C94-4691-A5AE-5CD9326E6C6F}"/>
              </a:ext>
            </a:extLst>
          </p:cNvPr>
          <p:cNvSpPr>
            <a:spLocks noGrp="1"/>
          </p:cNvSpPr>
          <p:nvPr>
            <p:ph idx="1"/>
          </p:nvPr>
        </p:nvSpPr>
        <p:spPr/>
        <p:txBody>
          <a:bodyPr/>
          <a:lstStyle/>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Pushes mentee to develop his/her own research agenda, not that of the mentor</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If mentee works on mentor’s project(s), it’s as a stepping stone for the mentee</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Doesn’t try to clone the mentee</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Guides, but doesn’t control</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Nominates mentees for awards, important roles in national organizations</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Creates opportunities</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Matchmaking, team building skills</a:t>
            </a:r>
          </a:p>
          <a:p>
            <a:pPr eaLnBrk="1" hangingPunct="1">
              <a:lnSpc>
                <a:spcPct val="8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Separates the worthwhile from the waste of time (committees, other potential collaborators) for the mentee</a:t>
            </a:r>
          </a:p>
          <a:p>
            <a:pPr eaLnBrk="1" hangingPunct="1">
              <a:lnSpc>
                <a:spcPct val="80000"/>
              </a:lnSpc>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Rectangle 2">
            <a:extLst>
              <a:ext uri="{FF2B5EF4-FFF2-40B4-BE49-F238E27FC236}">
                <a16:creationId xmlns:a16="http://schemas.microsoft.com/office/drawing/2014/main" id="{6069CD6C-0474-48E9-9033-529C78E7B862}"/>
              </a:ext>
            </a:extLst>
          </p:cNvPr>
          <p:cNvSpPr txBox="1">
            <a:spLocks/>
          </p:cNvSpPr>
          <p:nvPr/>
        </p:nvSpPr>
        <p:spPr>
          <a:xfrm>
            <a:off x="800100" y="246412"/>
            <a:ext cx="7543800" cy="968438"/>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n-US" sz="3600" dirty="0">
                <a:latin typeface="Arial" panose="020B0604020202020204" pitchFamily="34" charset="0"/>
                <a:ea typeface="ＭＳ Ｐゴシック" panose="020B0600070205080204" pitchFamily="34" charset="-128"/>
                <a:cs typeface="Arial" panose="020B0604020202020204" pitchFamily="34" charset="0"/>
              </a:rPr>
              <a:t>Features of a Great Mentor, According to Mentees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A502C29A-A410-4F74-BD72-B9CE0F97A47C}"/>
              </a:ext>
            </a:extLst>
          </p:cNvPr>
          <p:cNvSpPr>
            <a:spLocks noGrp="1"/>
          </p:cNvSpPr>
          <p:nvPr>
            <p:ph idx="1"/>
          </p:nvPr>
        </p:nvSpPr>
        <p:spPr/>
        <p:txBody>
          <a:bodyPr/>
          <a:lstStyle/>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Encourages mentees to pause and ask the “So what?” question</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Excellent teacher</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Willing to take chances</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Always encouraging</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a:t>
            </a:r>
            <a:r>
              <a:rPr lang="en-US" altLang="en-US" sz="2000">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 </a:t>
            </a:r>
            <a:r>
              <a:rPr lang="en-US" altLang="en-US" sz="2000">
                <a:latin typeface="Arial" panose="020B0604020202020204" pitchFamily="34" charset="0"/>
                <a:ea typeface="ＭＳ Ｐゴシック" panose="020B0600070205080204" pitchFamily="34" charset="-128"/>
                <a:cs typeface="Arial" panose="020B0604020202020204" pitchFamily="34" charset="0"/>
              </a:rPr>
              <a:t>knows how to inspire, motivate, congratulate, and criticize, all without creating a sense of antagonism or favoritism.”</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Has a sense of humility</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Selfless</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Leads by example</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Role model in balancing personal and professional lives</a:t>
            </a:r>
          </a:p>
        </p:txBody>
      </p:sp>
      <p:sp>
        <p:nvSpPr>
          <p:cNvPr id="4" name="Rectangle 2">
            <a:extLst>
              <a:ext uri="{FF2B5EF4-FFF2-40B4-BE49-F238E27FC236}">
                <a16:creationId xmlns:a16="http://schemas.microsoft.com/office/drawing/2014/main" id="{BEF74AA4-AD8E-4EAC-ABD4-48A7C9EFF20F}"/>
              </a:ext>
            </a:extLst>
          </p:cNvPr>
          <p:cNvSpPr txBox="1">
            <a:spLocks/>
          </p:cNvSpPr>
          <p:nvPr/>
        </p:nvSpPr>
        <p:spPr>
          <a:xfrm>
            <a:off x="800100" y="246412"/>
            <a:ext cx="7543800" cy="968438"/>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n-US" sz="3600" dirty="0">
                <a:latin typeface="Arial" panose="020B0604020202020204" pitchFamily="34" charset="0"/>
                <a:ea typeface="ＭＳ Ｐゴシック" panose="020B0600070205080204" pitchFamily="34" charset="-128"/>
                <a:cs typeface="Arial" panose="020B0604020202020204" pitchFamily="34" charset="0"/>
              </a:rPr>
              <a:t>Features of a Great Mentor, According to Mentees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48AA4D02-8441-47ED-8D93-236FC8D64D66}"/>
              </a:ext>
            </a:extLst>
          </p:cNvPr>
          <p:cNvSpPr>
            <a:spLocks noGrp="1"/>
          </p:cNvSpPr>
          <p:nvPr>
            <p:ph idx="1"/>
          </p:nvPr>
        </p:nvSpPr>
        <p:spPr/>
        <p:txBody>
          <a:bodyPr/>
          <a:lstStyle/>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Not mentee’s best friend, but really cares about mentee’s personal life</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Pro-active (doesn’t wait till mentee comes to him/her with problems)</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Can work with mentees whose interests do not align exactly with mentor’s</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Attracts mentees from outside his/her shop</a:t>
            </a:r>
          </a:p>
          <a:p>
            <a:pPr eaLnBrk="1" hangingPunct="1">
              <a:lnSpc>
                <a:spcPct val="90000"/>
              </a:lnSpc>
            </a:pPr>
            <a:r>
              <a:rPr lang="en-US" altLang="en-US" sz="2000">
                <a:latin typeface="Arial" panose="020B0604020202020204" pitchFamily="34" charset="0"/>
                <a:ea typeface="ＭＳ Ｐゴシック" panose="020B0600070205080204" pitchFamily="34" charset="-128"/>
                <a:cs typeface="Arial" panose="020B0604020202020204" pitchFamily="34" charset="0"/>
              </a:rPr>
              <a:t>Leaves a long-lasting impact, lasting well beyond the time the mentee still “needs” the mentor</a:t>
            </a:r>
          </a:p>
        </p:txBody>
      </p:sp>
      <p:sp>
        <p:nvSpPr>
          <p:cNvPr id="4" name="Rectangle 2">
            <a:extLst>
              <a:ext uri="{FF2B5EF4-FFF2-40B4-BE49-F238E27FC236}">
                <a16:creationId xmlns:a16="http://schemas.microsoft.com/office/drawing/2014/main" id="{A6DC9BD2-7038-4A80-B350-9513D38D209B}"/>
              </a:ext>
            </a:extLst>
          </p:cNvPr>
          <p:cNvSpPr txBox="1">
            <a:spLocks/>
          </p:cNvSpPr>
          <p:nvPr/>
        </p:nvSpPr>
        <p:spPr>
          <a:xfrm>
            <a:off x="800100" y="246412"/>
            <a:ext cx="7543800" cy="968438"/>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n-US" sz="3600" dirty="0">
                <a:latin typeface="Arial" panose="020B0604020202020204" pitchFamily="34" charset="0"/>
                <a:ea typeface="ＭＳ Ｐゴシック" panose="020B0600070205080204" pitchFamily="34" charset="-128"/>
                <a:cs typeface="Arial" panose="020B0604020202020204" pitchFamily="34" charset="0"/>
              </a:rPr>
              <a:t>Features of a Great Mentor, According to Mentees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4F1628E-11E4-4F32-81AF-576CD9B3646D}"/>
              </a:ext>
            </a:extLst>
          </p:cNvPr>
          <p:cNvSpPr>
            <a:spLocks noGrp="1"/>
          </p:cNvSpPr>
          <p:nvPr>
            <p:ph type="title"/>
          </p:nvPr>
        </p:nvSpPr>
        <p:spPr/>
        <p:txBody>
          <a:bodyPr>
            <a:normAutofit/>
          </a:bodyPr>
          <a:lstStyle/>
          <a:p>
            <a:pPr algn="ctr" eaLnBrk="1" hangingPunct="1"/>
            <a:r>
              <a:rPr lang="en-US" altLang="en-US" sz="4400" dirty="0">
                <a:latin typeface="Arial" panose="020B0604020202020204" pitchFamily="34" charset="0"/>
                <a:ea typeface="ＭＳ Ｐゴシック" panose="020B0600070205080204" pitchFamily="34" charset="-128"/>
                <a:cs typeface="Arial" panose="020B0604020202020204" pitchFamily="34" charset="0"/>
              </a:rPr>
              <a:t>Expectations of Mentee</a:t>
            </a:r>
          </a:p>
        </p:txBody>
      </p:sp>
      <p:sp>
        <p:nvSpPr>
          <p:cNvPr id="23555" name="Rectangle 3">
            <a:extLst>
              <a:ext uri="{FF2B5EF4-FFF2-40B4-BE49-F238E27FC236}">
                <a16:creationId xmlns:a16="http://schemas.microsoft.com/office/drawing/2014/main" id="{ECC02A6D-EDC3-402E-9DDE-09E7967C5507}"/>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Know thyself</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Work hard</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 pro-active</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 flexible and innovative</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Focus, focus, focus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 respectful</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 prepared when meeting with mentor</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 responsive to mentor’s feedback</a:t>
            </a:r>
          </a:p>
        </p:txBody>
      </p:sp>
      <p:sp>
        <p:nvSpPr>
          <p:cNvPr id="23556" name="Text Box 4">
            <a:extLst>
              <a:ext uri="{FF2B5EF4-FFF2-40B4-BE49-F238E27FC236}">
                <a16:creationId xmlns:a16="http://schemas.microsoft.com/office/drawing/2014/main" id="{710CDA5F-661F-4FDC-B3AC-1CD02C466C1F}"/>
              </a:ext>
            </a:extLst>
          </p:cNvPr>
          <p:cNvSpPr txBox="1">
            <a:spLocks noChangeArrowheads="1"/>
          </p:cNvSpPr>
          <p:nvPr/>
        </p:nvSpPr>
        <p:spPr bwMode="auto">
          <a:xfrm>
            <a:off x="3036277" y="5961070"/>
            <a:ext cx="4038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American Heart Association. Mentoring Handbook. 2003.</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E5BA322-29AC-4A41-9283-C0CE2BCDB15C}"/>
              </a:ext>
            </a:extLst>
          </p:cNvPr>
          <p:cNvSpPr>
            <a:spLocks noGrp="1"/>
          </p:cNvSpPr>
          <p:nvPr>
            <p:ph type="title"/>
          </p:nvPr>
        </p:nvSpPr>
        <p:spPr>
          <a:xfrm>
            <a:off x="457200" y="152400"/>
            <a:ext cx="8229600" cy="944563"/>
          </a:xfrm>
        </p:spPr>
        <p:txBody>
          <a:bodyPr>
            <a:normAutofit/>
          </a:bodyPr>
          <a:lstStyle/>
          <a:p>
            <a:pPr algn="ctr" eaLnBrk="1" hangingPunct="1"/>
            <a:r>
              <a:rPr lang="en-US" altLang="en-US" sz="4400" dirty="0">
                <a:latin typeface="Arial" panose="020B0604020202020204" pitchFamily="34" charset="0"/>
                <a:ea typeface="ＭＳ Ｐゴシック" panose="020B0600070205080204" pitchFamily="34" charset="-128"/>
                <a:cs typeface="Arial" panose="020B0604020202020204" pitchFamily="34" charset="0"/>
              </a:rPr>
              <a:t>A Good Mentee …</a:t>
            </a:r>
          </a:p>
        </p:txBody>
      </p:sp>
      <p:sp>
        <p:nvSpPr>
          <p:cNvPr id="25603" name="Rectangle 3">
            <a:extLst>
              <a:ext uri="{FF2B5EF4-FFF2-40B4-BE49-F238E27FC236}">
                <a16:creationId xmlns:a16="http://schemas.microsoft.com/office/drawing/2014/main" id="{3F6B1F8F-04A1-4487-8AA9-788AEFFEB72E}"/>
              </a:ext>
            </a:extLst>
          </p:cNvPr>
          <p:cNvSpPr>
            <a:spLocks noGrp="1"/>
          </p:cNvSpPr>
          <p:nvPr>
            <p:ph idx="1"/>
          </p:nvPr>
        </p:nvSpPr>
        <p:spPr>
          <a:xfrm>
            <a:off x="697523" y="1299587"/>
            <a:ext cx="8305800" cy="4876800"/>
          </a:xfrm>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Identifies personal goals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Seeks feedback</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Keeps record of her development/progress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Takes responsibility for herself</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Stays open to new ideas and suggestions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Uses feedback to improve performance</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Uses her mentor as a role model</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Is respectful and considerate of her mentor</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Demonstrates her best qualities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F6E5865-31A4-4818-B4AD-901AFF90263D}"/>
              </a:ext>
            </a:extLst>
          </p:cNvPr>
          <p:cNvSpPr>
            <a:spLocks noGrp="1"/>
          </p:cNvSpPr>
          <p:nvPr>
            <p:ph type="title"/>
          </p:nvPr>
        </p:nvSpPr>
        <p:spPr/>
        <p:txBody>
          <a:bodyPr>
            <a:normAutofit/>
          </a:bodyPr>
          <a:lstStyle/>
          <a:p>
            <a:pPr algn="ctr" eaLnBrk="1" hangingPunct="1"/>
            <a:r>
              <a:rPr lang="en-US" altLang="en-US" sz="4400" dirty="0">
                <a:latin typeface="Arial" panose="020B0604020202020204" pitchFamily="34" charset="0"/>
                <a:ea typeface="ＭＳ Ｐゴシック" panose="020B0600070205080204" pitchFamily="34" charset="-128"/>
                <a:cs typeface="Arial" panose="020B0604020202020204" pitchFamily="34" charset="0"/>
              </a:rPr>
              <a:t>Special Issues</a:t>
            </a:r>
          </a:p>
        </p:txBody>
      </p:sp>
      <p:sp>
        <p:nvSpPr>
          <p:cNvPr id="26627" name="Rectangle 3">
            <a:extLst>
              <a:ext uri="{FF2B5EF4-FFF2-40B4-BE49-F238E27FC236}">
                <a16:creationId xmlns:a16="http://schemas.microsoft.com/office/drawing/2014/main" id="{8217A9E1-2EC2-4CC9-9335-4B0368458223}"/>
              </a:ext>
            </a:extLst>
          </p:cNvPr>
          <p:cNvSpPr>
            <a:spLocks noGrp="1"/>
          </p:cNvSpPr>
          <p:nvPr>
            <p:ph idx="1"/>
          </p:nvPr>
        </p:nvSpPr>
        <p:spPr/>
        <p:txBody>
          <a:bodyPr/>
          <a:lstStyle/>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Gender, race, age, etc. differences – should not be issue for core areas</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Co-mentorship is generally effective</a:t>
            </a:r>
          </a:p>
          <a:p>
            <a:pPr lvl="1" eaLnBrk="1" hangingPunct="1">
              <a:lnSpc>
                <a:spcPct val="9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87% of co-mentors believe that co-mentored protégés have received a better experience</a:t>
            </a:r>
          </a:p>
          <a:p>
            <a:pPr lvl="1" eaLnBrk="1" hangingPunct="1">
              <a:lnSpc>
                <a:spcPct val="9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Sample model</a:t>
            </a:r>
          </a:p>
          <a:p>
            <a:pPr lvl="2" eaLnBrk="1" hangingPunct="1">
              <a:lnSpc>
                <a:spcPct val="90000"/>
              </a:lnSpc>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1°mentor for the research domain</a:t>
            </a:r>
          </a:p>
          <a:p>
            <a:pPr lvl="2" eaLnBrk="1" hangingPunct="1">
              <a:lnSpc>
                <a:spcPct val="90000"/>
              </a:lnSpc>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2°mentor(s) for professional development, advocacy, psychosocial support</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Long-distance mentorship is generally ineffective</a:t>
            </a:r>
          </a:p>
          <a:p>
            <a:pPr lvl="1" eaLnBrk="1" hangingPunct="1">
              <a:lnSpc>
                <a:spcPct val="90000"/>
              </a:lnSpc>
            </a:pPr>
            <a:r>
              <a:rPr lang="en-US" altLang="en-US" sz="2000" dirty="0">
                <a:latin typeface="Arial" panose="020B0604020202020204" pitchFamily="34" charset="0"/>
                <a:ea typeface="ＭＳ Ｐゴシック" panose="020B0600070205080204" pitchFamily="34" charset="-128"/>
                <a:cs typeface="Arial" panose="020B0604020202020204" pitchFamily="34" charset="0"/>
              </a:rPr>
              <a:t>78% of long-distance mentors did </a:t>
            </a:r>
            <a:r>
              <a:rPr lang="en-US" altLang="en-US" sz="2000" i="1" dirty="0">
                <a:latin typeface="Arial" panose="020B0604020202020204" pitchFamily="34" charset="0"/>
                <a:ea typeface="ＭＳ Ｐゴシック" panose="020B0600070205080204" pitchFamily="34" charset="-128"/>
                <a:cs typeface="Arial" panose="020B0604020202020204" pitchFamily="34" charset="0"/>
              </a:rPr>
              <a:t>not</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 find long-distance mentoring as effective for protégé</a:t>
            </a:r>
          </a:p>
        </p:txBody>
      </p:sp>
      <p:sp>
        <p:nvSpPr>
          <p:cNvPr id="26628" name="Text Box 4">
            <a:extLst>
              <a:ext uri="{FF2B5EF4-FFF2-40B4-BE49-F238E27FC236}">
                <a16:creationId xmlns:a16="http://schemas.microsoft.com/office/drawing/2014/main" id="{D6BE3ADC-9F37-4696-8416-C2483744CF20}"/>
              </a:ext>
            </a:extLst>
          </p:cNvPr>
          <p:cNvSpPr txBox="1">
            <a:spLocks noChangeArrowheads="1"/>
          </p:cNvSpPr>
          <p:nvPr/>
        </p:nvSpPr>
        <p:spPr bwMode="auto">
          <a:xfrm>
            <a:off x="3227195" y="5684845"/>
            <a:ext cx="39624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Tx/>
              <a:buNone/>
            </a:pPr>
            <a:r>
              <a:rPr lang="en-US" altLang="en-US" sz="1200" dirty="0" err="1">
                <a:latin typeface="Tahoma" panose="020B0604030504040204" pitchFamily="34" charset="0"/>
                <a:cs typeface="Times New Roman" panose="02020603050405020304" pitchFamily="18" charset="0"/>
              </a:rPr>
              <a:t>Luckhaupt</a:t>
            </a:r>
            <a:r>
              <a:rPr lang="en-US" altLang="en-US" sz="1200" dirty="0">
                <a:latin typeface="Tahoma" panose="020B0604030504040204" pitchFamily="34" charset="0"/>
                <a:cs typeface="Times New Roman" panose="02020603050405020304" pitchFamily="18" charset="0"/>
              </a:rPr>
              <a:t> SE, et al. J Gen Intern Med 2005;20:1014-8.</a:t>
            </a:r>
          </a:p>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Anderson L, et al. Clin Trans Sci 2012;5:71-7.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2F75CDD-9190-4351-AF2A-68C1B58B27B3}"/>
              </a:ext>
            </a:extLst>
          </p:cNvPr>
          <p:cNvSpPr>
            <a:spLocks noGrp="1"/>
          </p:cNvSpPr>
          <p:nvPr>
            <p:ph type="title"/>
          </p:nvPr>
        </p:nvSpPr>
        <p:spPr>
          <a:xfrm>
            <a:off x="822960" y="286605"/>
            <a:ext cx="7423220" cy="968438"/>
          </a:xfrm>
        </p:spPr>
        <p:txBody>
          <a:bodyPr>
            <a:normAutofit fontScale="90000"/>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Mentoring Agreement:</a:t>
            </a:r>
            <a:br>
              <a:rPr lang="en-US" altLang="en-US" dirty="0">
                <a:latin typeface="Arial" panose="020B0604020202020204" pitchFamily="34" charset="0"/>
                <a:ea typeface="ＭＳ Ｐゴシック" panose="020B0600070205080204" pitchFamily="34" charset="-128"/>
                <a:cs typeface="Arial" panose="020B0604020202020204" pitchFamily="34" charset="0"/>
              </a:rPr>
            </a:br>
            <a:r>
              <a:rPr lang="en-US" altLang="en-US" dirty="0">
                <a:latin typeface="Arial" panose="020B0604020202020204" pitchFamily="34" charset="0"/>
                <a:ea typeface="ＭＳ Ｐゴシック" panose="020B0600070205080204" pitchFamily="34" charset="-128"/>
                <a:cs typeface="Arial" panose="020B0604020202020204" pitchFamily="34" charset="0"/>
              </a:rPr>
              <a:t>Key Points</a:t>
            </a:r>
          </a:p>
        </p:txBody>
      </p:sp>
      <p:sp>
        <p:nvSpPr>
          <p:cNvPr id="27651" name="Rectangle 3">
            <a:extLst>
              <a:ext uri="{FF2B5EF4-FFF2-40B4-BE49-F238E27FC236}">
                <a16:creationId xmlns:a16="http://schemas.microsoft.com/office/drawing/2014/main" id="{C003356F-E459-4004-8A92-D555AF501F59}"/>
              </a:ext>
            </a:extLst>
          </p:cNvPr>
          <p:cNvSpPr>
            <a:spLocks noGrp="1"/>
          </p:cNvSpPr>
          <p:nvPr>
            <p:ph idx="1"/>
          </p:nvPr>
        </p:nvSpPr>
        <p:spPr>
          <a:xfrm>
            <a:off x="702380" y="1347559"/>
            <a:ext cx="7543800" cy="4522075"/>
          </a:xfrm>
        </p:spPr>
        <p:txBody>
          <a:bodyPr>
            <a:normAutofit lnSpcReduction="10000"/>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Research</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Mentee’s productivity (abstracts, papers, grant applications)</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Progress of mentee towards independence</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Responsible conduct of research by both parties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Educational activities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Professional/career development</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Skills development (writing, speaking, reviewing, managing time, leading teams)</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Progress towards promotion</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Networking by mentor on behalf of mentee</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Work-life balance</a:t>
            </a:r>
          </a:p>
          <a:p>
            <a:pPr lvl="1"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Plans for independence from mentor</a:t>
            </a:r>
          </a:p>
          <a:p>
            <a:pPr eaLnBrk="1" hangingPunct="1"/>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7652" name="TextBox 1">
            <a:extLst>
              <a:ext uri="{FF2B5EF4-FFF2-40B4-BE49-F238E27FC236}">
                <a16:creationId xmlns:a16="http://schemas.microsoft.com/office/drawing/2014/main" id="{6BFDA599-BEF6-47C8-A3E4-98CB1051873B}"/>
              </a:ext>
            </a:extLst>
          </p:cNvPr>
          <p:cNvSpPr txBox="1">
            <a:spLocks noChangeArrowheads="1"/>
          </p:cNvSpPr>
          <p:nvPr/>
        </p:nvSpPr>
        <p:spPr bwMode="auto">
          <a:xfrm>
            <a:off x="3466682" y="5961070"/>
            <a:ext cx="350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FontTx/>
              <a:buNone/>
            </a:pPr>
            <a:r>
              <a:rPr lang="en-US" altLang="en-US" sz="1200">
                <a:latin typeface="Tahoma" panose="020B0604030504040204" pitchFamily="34" charset="0"/>
              </a:rPr>
              <a:t>Huskins WC, et al. Clin Trans Sci. 2011;4:439-47.</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66818DA0-54EB-4300-9590-CE5F089BBFE7}"/>
              </a:ext>
            </a:extLst>
          </p:cNvPr>
          <p:cNvSpPr>
            <a:spLocks noGrp="1"/>
          </p:cNvSpPr>
          <p:nvPr>
            <p:ph idx="1"/>
          </p:nvPr>
        </p:nvSpPr>
        <p:spPr/>
        <p:txBody>
          <a:bodyPr>
            <a:normAutofit lnSpcReduction="10000"/>
          </a:bodyPr>
          <a:lstStyle/>
          <a:p>
            <a:pPr eaLnBrk="1" hangingPunct="1"/>
            <a:r>
              <a:rPr lang="en-US" altLang="en-US" sz="2400">
                <a:latin typeface="Arial" panose="020B0604020202020204" pitchFamily="34" charset="0"/>
                <a:ea typeface="ＭＳ Ｐゴシック" panose="020B0600070205080204" pitchFamily="34" charset="-128"/>
                <a:cs typeface="Arial" panose="020B0604020202020204" pitchFamily="34" charset="0"/>
              </a:rPr>
              <a:t>Support</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Protected time</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Resources</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Advocacy, emotional support</a:t>
            </a:r>
          </a:p>
          <a:p>
            <a:pPr eaLnBrk="1" hangingPunct="1"/>
            <a:r>
              <a:rPr lang="en-US" altLang="en-US" sz="2400">
                <a:latin typeface="Arial" panose="020B0604020202020204" pitchFamily="34" charset="0"/>
                <a:ea typeface="ＭＳ Ｐゴシック" panose="020B0600070205080204" pitchFamily="34" charset="-128"/>
                <a:cs typeface="Arial" panose="020B0604020202020204" pitchFamily="34" charset="0"/>
              </a:rPr>
              <a:t>Communication</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Frequency and structure of meetings</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Progress reports</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Feedback</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Confidentiality</a:t>
            </a:r>
          </a:p>
          <a:p>
            <a:pPr eaLnBrk="1" hangingPunct="1"/>
            <a:r>
              <a:rPr lang="en-US" altLang="en-US" sz="2400">
                <a:latin typeface="Arial" panose="020B0604020202020204" pitchFamily="34" charset="0"/>
                <a:ea typeface="ＭＳ Ｐゴシック" panose="020B0600070205080204" pitchFamily="34" charset="-128"/>
                <a:cs typeface="Arial" panose="020B0604020202020204" pitchFamily="34" charset="0"/>
              </a:rPr>
              <a:t>Personal conduct/interpersonal relationships</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Managing conflicts</a:t>
            </a:r>
          </a:p>
          <a:p>
            <a:pPr lvl="1" eaLnBrk="1" hangingPunct="1"/>
            <a:r>
              <a:rPr lang="en-US" altLang="en-US" sz="2000">
                <a:latin typeface="Arial" panose="020B0604020202020204" pitchFamily="34" charset="0"/>
                <a:ea typeface="ＭＳ Ｐゴシック" panose="020B0600070205080204" pitchFamily="34" charset="-128"/>
                <a:cs typeface="Arial" panose="020B0604020202020204" pitchFamily="34" charset="0"/>
              </a:rPr>
              <a:t>Authorship order</a:t>
            </a:r>
          </a:p>
        </p:txBody>
      </p:sp>
      <p:sp>
        <p:nvSpPr>
          <p:cNvPr id="28676" name="TextBox 1">
            <a:extLst>
              <a:ext uri="{FF2B5EF4-FFF2-40B4-BE49-F238E27FC236}">
                <a16:creationId xmlns:a16="http://schemas.microsoft.com/office/drawing/2014/main" id="{241647A1-0066-4EF5-A1A1-3599938F3F34}"/>
              </a:ext>
            </a:extLst>
          </p:cNvPr>
          <p:cNvSpPr txBox="1">
            <a:spLocks noChangeArrowheads="1"/>
          </p:cNvSpPr>
          <p:nvPr/>
        </p:nvSpPr>
        <p:spPr bwMode="auto">
          <a:xfrm>
            <a:off x="3416439" y="5961070"/>
            <a:ext cx="350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FontTx/>
              <a:buNone/>
            </a:pPr>
            <a:r>
              <a:rPr lang="en-US" altLang="en-US" sz="1200" dirty="0">
                <a:latin typeface="Tahoma" panose="020B0604030504040204" pitchFamily="34" charset="0"/>
              </a:rPr>
              <a:t>Huskins WC, et al. Clin Trans Sci. 2011;4:439-47.</a:t>
            </a:r>
          </a:p>
        </p:txBody>
      </p:sp>
      <p:sp>
        <p:nvSpPr>
          <p:cNvPr id="5" name="Rectangle 2">
            <a:extLst>
              <a:ext uri="{FF2B5EF4-FFF2-40B4-BE49-F238E27FC236}">
                <a16:creationId xmlns:a16="http://schemas.microsoft.com/office/drawing/2014/main" id="{D8DE7DB7-1D3D-44CE-B7B9-E3B435D5A661}"/>
              </a:ext>
            </a:extLst>
          </p:cNvPr>
          <p:cNvSpPr txBox="1">
            <a:spLocks/>
          </p:cNvSpPr>
          <p:nvPr/>
        </p:nvSpPr>
        <p:spPr>
          <a:xfrm>
            <a:off x="822960" y="110532"/>
            <a:ext cx="7423220" cy="1144511"/>
          </a:xfrm>
          <a:prstGeom prst="rect">
            <a:avLst/>
          </a:prstGeom>
        </p:spPr>
        <p:txBody>
          <a:bodyPr vert="horz" lIns="91440" tIns="45720" rIns="91440" bIns="45720" rtlCol="0" anchor="b">
            <a:normAutofit fontScale="90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n-US" dirty="0">
                <a:latin typeface="Arial" panose="020B0604020202020204" pitchFamily="34" charset="0"/>
                <a:ea typeface="ＭＳ Ｐゴシック" panose="020B0600070205080204" pitchFamily="34" charset="-128"/>
                <a:cs typeface="Arial" panose="020B0604020202020204" pitchFamily="34" charset="0"/>
              </a:rPr>
              <a:t>Mentoring Agreement:</a:t>
            </a:r>
            <a:br>
              <a:rPr lang="en-US" altLang="en-US" dirty="0">
                <a:latin typeface="Arial" panose="020B0604020202020204" pitchFamily="34" charset="0"/>
                <a:ea typeface="ＭＳ Ｐゴシック" panose="020B0600070205080204" pitchFamily="34" charset="-128"/>
                <a:cs typeface="Arial" panose="020B0604020202020204" pitchFamily="34" charset="0"/>
              </a:rPr>
            </a:br>
            <a:r>
              <a:rPr lang="en-US" altLang="en-US" dirty="0">
                <a:latin typeface="Arial" panose="020B0604020202020204" pitchFamily="34" charset="0"/>
                <a:ea typeface="ＭＳ Ｐゴシック" panose="020B0600070205080204" pitchFamily="34" charset="-128"/>
                <a:cs typeface="Arial" panose="020B0604020202020204" pitchFamily="34" charset="0"/>
              </a:rPr>
              <a:t>Key Points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F0B0C67-C7C0-4871-AE72-E398303CB180}"/>
              </a:ext>
            </a:extLst>
          </p:cNvPr>
          <p:cNvSpPr>
            <a:spLocks noGrp="1"/>
          </p:cNvSpPr>
          <p:nvPr>
            <p:ph type="ctrTitle"/>
          </p:nvPr>
        </p:nvSpPr>
        <p:spPr>
          <a:xfrm>
            <a:off x="725992" y="2909834"/>
            <a:ext cx="8096459" cy="1524000"/>
          </a:xfrm>
        </p:spPr>
        <p:txBody>
          <a:bodyPr>
            <a:normAutofit fontScale="90000"/>
          </a:bodyPr>
          <a:lstStyle/>
          <a:p>
            <a:pPr eaLnBrk="1" hangingPunct="1"/>
            <a:r>
              <a:rPr lang="en-US" altLang="en-US" sz="4000" dirty="0">
                <a:latin typeface="Arial" panose="020B0604020202020204" pitchFamily="34" charset="0"/>
                <a:ea typeface="ＭＳ Ｐゴシック" panose="020B0600070205080204" pitchFamily="34" charset="-128"/>
                <a:cs typeface="Times New Roman" panose="02020603050405020304" pitchFamily="18" charset="0"/>
              </a:rPr>
              <a:t>Managing Relationships with Mentees:  A Series of Case Studies</a:t>
            </a:r>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D707EE6-B83F-4806-B200-E9B92E1C47D6}"/>
              </a:ext>
            </a:extLst>
          </p:cNvPr>
          <p:cNvSpPr>
            <a:spLocks noGrp="1"/>
          </p:cNvSpPr>
          <p:nvPr>
            <p:ph type="title"/>
          </p:nvPr>
        </p:nvSpPr>
        <p:spPr>
          <a:xfrm>
            <a:off x="712428" y="286605"/>
            <a:ext cx="7909058" cy="968438"/>
          </a:xfrm>
        </p:spPr>
        <p:txBody>
          <a:bodyPr>
            <a:normAutofit fontScale="90000"/>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Changing Horses in Mid-Stream</a:t>
            </a:r>
          </a:p>
        </p:txBody>
      </p:sp>
      <p:sp>
        <p:nvSpPr>
          <p:cNvPr id="38915" name="Rectangle 3">
            <a:extLst>
              <a:ext uri="{FF2B5EF4-FFF2-40B4-BE49-F238E27FC236}">
                <a16:creationId xmlns:a16="http://schemas.microsoft.com/office/drawing/2014/main" id="{70E5C52D-165A-4B70-BA0D-90FCAC3476A7}"/>
              </a:ext>
            </a:extLst>
          </p:cNvPr>
          <p:cNvSpPr>
            <a:spLocks noGrp="1"/>
          </p:cNvSpPr>
          <p:nvPr>
            <p:ph idx="1"/>
          </p:nvPr>
        </p:nvSpPr>
        <p:spPr/>
        <p:txBody>
          <a:bodyPr>
            <a:normAutofit/>
          </a:bodyPr>
          <a:lstStyle/>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One of the post-doctoral fellows in your group has asked you to be his 1</a:t>
            </a:r>
            <a:r>
              <a:rPr lang="en-US" altLang="en-US" sz="2400" dirty="0">
                <a:latin typeface="Arial" panose="020B0604020202020204" pitchFamily="34" charset="0"/>
                <a:ea typeface="ＭＳ Ｐゴシック" panose="020B0600070205080204" pitchFamily="34" charset="-128"/>
                <a:cs typeface="Tahoma" panose="020B0604030504040204" pitchFamily="34" charset="0"/>
              </a:rPr>
              <a:t>°</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mentor and chair of his dissertation committee.  He is not the easiest person to work with, never takes the initiative to set up meetings, but shows up when you set up the meetings, and seems to get a lot out of your guidance.  </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You’ve carefully reviewed 3 drafts of his protocol and helped him obtain a small dissertation grant to support his work.</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3E2A281-5125-4B16-83DD-59C5C713A9B9}"/>
              </a:ext>
            </a:extLst>
          </p:cNvPr>
          <p:cNvSpPr>
            <a:spLocks noGrp="1"/>
          </p:cNvSpPr>
          <p:nvPr>
            <p:ph type="title"/>
          </p:nvPr>
        </p:nvSpPr>
        <p:spPr/>
        <p:txBody>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Mentor</a:t>
            </a:r>
          </a:p>
        </p:txBody>
      </p:sp>
      <p:sp>
        <p:nvSpPr>
          <p:cNvPr id="11267" name="Rectangle 3">
            <a:extLst>
              <a:ext uri="{FF2B5EF4-FFF2-40B4-BE49-F238E27FC236}">
                <a16:creationId xmlns:a16="http://schemas.microsoft.com/office/drawing/2014/main" id="{3FB91BE0-1A75-4947-80F0-D86ECE02B944}"/>
              </a:ext>
            </a:extLst>
          </p:cNvPr>
          <p:cNvSpPr>
            <a:spLocks noGrp="1"/>
          </p:cNvSpPr>
          <p:nvPr>
            <p:ph idx="1"/>
          </p:nvPr>
        </p:nvSpPr>
        <p:spPr/>
        <p:txBody>
          <a:bodyPr>
            <a:normAutofit/>
          </a:bodyPr>
          <a:lstStyle/>
          <a:p>
            <a:pPr eaLnBrk="1" hangingPunct="1">
              <a:buClr>
                <a:schemeClr val="tx1"/>
              </a:buClr>
              <a:buFont typeface="Wingdings" panose="05000000000000000000" pitchFamily="2" charset="2"/>
              <a:buNone/>
            </a:pPr>
            <a:r>
              <a:rPr lang="en-US" altLang="en-US" sz="2400" dirty="0">
                <a:latin typeface="Arial" panose="020B0604020202020204" pitchFamily="34" charset="0"/>
                <a:ea typeface="ＭＳ Ｐゴシック" panose="020B0600070205080204" pitchFamily="34" charset="-128"/>
                <a:cs typeface="Times New Roman" panose="02020603050405020304" pitchFamily="18" charset="0"/>
              </a:rPr>
              <a:t> A person who helps a more junior person develop professionally through a combination of advising on projects, skills development, creation of opportunities, and personal growth in an intensive manner over an extended period of time.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9BC11776-237F-4EFC-8B8B-AE76F2E1CC0C}"/>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When the final version of the protocol comes around 3 months later, you are surprised to see that one of your colleagues in GIM is listed as the chair of his committee and you are listed as the “outside representative.”  </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Your feelings are hurt and this feels unethical because so many of the project ideas are yours and you have made a huge investment time-wise to help this fellow out.</a:t>
            </a:r>
          </a:p>
        </p:txBody>
      </p:sp>
      <p:sp>
        <p:nvSpPr>
          <p:cNvPr id="4" name="Rectangle 2">
            <a:extLst>
              <a:ext uri="{FF2B5EF4-FFF2-40B4-BE49-F238E27FC236}">
                <a16:creationId xmlns:a16="http://schemas.microsoft.com/office/drawing/2014/main" id="{607B2FF9-3A07-4D57-874B-78A3DE8BD78B}"/>
              </a:ext>
            </a:extLst>
          </p:cNvPr>
          <p:cNvSpPr>
            <a:spLocks noGrp="1"/>
          </p:cNvSpPr>
          <p:nvPr>
            <p:ph type="title"/>
          </p:nvPr>
        </p:nvSpPr>
        <p:spPr>
          <a:xfrm>
            <a:off x="640331" y="286605"/>
            <a:ext cx="7909058" cy="968438"/>
          </a:xfrm>
        </p:spPr>
        <p:txBody>
          <a:bodyPr>
            <a:normAutofit fontScale="90000"/>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Changing Horses in Mid-Stream</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25EDC2B-9506-42B5-B2F7-11188D849F37}"/>
              </a:ext>
            </a:extLst>
          </p:cNvPr>
          <p:cNvSpPr>
            <a:spLocks noGrp="1"/>
          </p:cNvSpPr>
          <p:nvPr>
            <p:ph type="title"/>
          </p:nvPr>
        </p:nvSpPr>
        <p:spPr/>
        <p:txBody>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Discussion</a:t>
            </a:r>
          </a:p>
        </p:txBody>
      </p:sp>
      <p:sp>
        <p:nvSpPr>
          <p:cNvPr id="40963" name="Rectangle 3">
            <a:extLst>
              <a:ext uri="{FF2B5EF4-FFF2-40B4-BE49-F238E27FC236}">
                <a16:creationId xmlns:a16="http://schemas.microsoft.com/office/drawing/2014/main" id="{2EA29B35-70C9-48A5-8452-617C823C5DBD}"/>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What should you do?</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Why did this happen?</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How can you avoid this problem in the future?</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Would a mentorship contract help?</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CDDEF9D-5E10-4E93-942F-DEBECCBEFE3B}"/>
              </a:ext>
            </a:extLst>
          </p:cNvPr>
          <p:cNvSpPr>
            <a:spLocks noGrp="1"/>
          </p:cNvSpPr>
          <p:nvPr>
            <p:ph type="title"/>
          </p:nvPr>
        </p:nvSpPr>
        <p:spPr>
          <a:xfrm>
            <a:off x="822960" y="286605"/>
            <a:ext cx="7456882" cy="968438"/>
          </a:xfrm>
        </p:spPr>
        <p:txBody>
          <a:bodyPr>
            <a:normAutofit fontScale="90000"/>
          </a:bodyPr>
          <a:lstStyle/>
          <a:p>
            <a:pPr algn="ctr" eaLnBrk="1" hangingPunct="1"/>
            <a:r>
              <a:rPr lang="en-US" altLang="en-US" sz="4000" dirty="0">
                <a:latin typeface="Arial" panose="020B0604020202020204" pitchFamily="34" charset="0"/>
                <a:ea typeface="ＭＳ Ｐゴシック" panose="020B0600070205080204" pitchFamily="34" charset="-128"/>
                <a:cs typeface="Arial" panose="020B0604020202020204" pitchFamily="34" charset="0"/>
              </a:rPr>
              <a:t>Damned if You Do, Damned if You Don’t?</a:t>
            </a:r>
          </a:p>
        </p:txBody>
      </p:sp>
      <p:sp>
        <p:nvSpPr>
          <p:cNvPr id="55299" name="Rectangle 3">
            <a:extLst>
              <a:ext uri="{FF2B5EF4-FFF2-40B4-BE49-F238E27FC236}">
                <a16:creationId xmlns:a16="http://schemas.microsoft.com/office/drawing/2014/main" id="{AEB1C5F5-587D-4CEA-AB35-5C6C31004D06}"/>
              </a:ext>
            </a:extLst>
          </p:cNvPr>
          <p:cNvSpPr>
            <a:spLocks noGrp="1"/>
          </p:cNvSpPr>
          <p:nvPr>
            <p:ph idx="1"/>
          </p:nvPr>
        </p:nvSpPr>
        <p:spPr/>
        <p:txBody>
          <a:bodyPr>
            <a:normAutofit/>
          </a:bodyPr>
          <a:lstStyle/>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A young investigator is doing research with 2 mentors.  He decides to write an abstract for a national meeting.</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3 weeks before the submission deadline, he circulated a draft of the abstract to his co-authors.</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Mentor A provides feedback immediately, but Mentor B does not.  Despite numerous attempts to contact Mentor B, the submission deadline arrives, and still no word from Mentor B.</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75038D07-9E7F-4359-A98D-D840CAA993CA}"/>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Unsure whether to include Mentor B as an author, the mentee asks Mentor A.  Mentor A says to go ahead and include Mentor B, so the mentee does.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Finally – after the abstract is submitted – Mentor B gets around to reading it, and disagrees with some of its content.  He tells the mentee in no uncertain terms that the abstract isn’t very good and, in its present form, he would not have agreed to be listed as a co-author.</a:t>
            </a:r>
          </a:p>
        </p:txBody>
      </p:sp>
      <p:sp>
        <p:nvSpPr>
          <p:cNvPr id="4" name="Rectangle 2">
            <a:extLst>
              <a:ext uri="{FF2B5EF4-FFF2-40B4-BE49-F238E27FC236}">
                <a16:creationId xmlns:a16="http://schemas.microsoft.com/office/drawing/2014/main" id="{D6E1CAA0-30D0-4926-9F95-09E3262DFC26}"/>
              </a:ext>
            </a:extLst>
          </p:cNvPr>
          <p:cNvSpPr>
            <a:spLocks noGrp="1"/>
          </p:cNvSpPr>
          <p:nvPr>
            <p:ph type="title"/>
          </p:nvPr>
        </p:nvSpPr>
        <p:spPr>
          <a:xfrm>
            <a:off x="822960" y="296653"/>
            <a:ext cx="7456882" cy="968438"/>
          </a:xfrm>
        </p:spPr>
        <p:txBody>
          <a:bodyPr>
            <a:normAutofit fontScale="90000"/>
          </a:bodyPr>
          <a:lstStyle/>
          <a:p>
            <a:pPr algn="ctr" eaLnBrk="1" hangingPunct="1"/>
            <a:r>
              <a:rPr lang="en-US" altLang="en-US" sz="4000" dirty="0">
                <a:latin typeface="Arial" panose="020B0604020202020204" pitchFamily="34" charset="0"/>
                <a:ea typeface="ＭＳ Ｐゴシック" panose="020B0600070205080204" pitchFamily="34" charset="-128"/>
                <a:cs typeface="Arial" panose="020B0604020202020204" pitchFamily="34" charset="0"/>
              </a:rPr>
              <a:t>Damned if You Do, Damned if You Don’t?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8E9954A-18F8-4686-A9D1-C86F84C46E5C}"/>
              </a:ext>
            </a:extLst>
          </p:cNvPr>
          <p:cNvSpPr>
            <a:spLocks noGrp="1"/>
          </p:cNvSpPr>
          <p:nvPr>
            <p:ph type="title"/>
          </p:nvPr>
        </p:nvSpPr>
        <p:spPr/>
        <p:txBody>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Discussion</a:t>
            </a:r>
          </a:p>
        </p:txBody>
      </p:sp>
      <p:sp>
        <p:nvSpPr>
          <p:cNvPr id="57347" name="Rectangle 3">
            <a:extLst>
              <a:ext uri="{FF2B5EF4-FFF2-40B4-BE49-F238E27FC236}">
                <a16:creationId xmlns:a16="http://schemas.microsoft.com/office/drawing/2014/main" id="{493C9498-D957-44B8-A4E7-2B6E3C80729F}"/>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What went wrong here?</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Have you ever submitted an abstract without approval of the final draft by all co-authors?  Has anyone ever done that to you?</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Is an abstract really “just an abstract?”</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If you were Mentor A, what would you have recommended?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A0D8F45-0E6C-4AAC-97B0-20D64BAEC565}"/>
              </a:ext>
            </a:extLst>
          </p:cNvPr>
          <p:cNvSpPr>
            <a:spLocks noGrp="1"/>
          </p:cNvSpPr>
          <p:nvPr>
            <p:ph type="title"/>
          </p:nvPr>
        </p:nvSpPr>
        <p:spPr/>
        <p:txBody>
          <a:bodyPr>
            <a:normAutofit/>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Greek Mythology</a:t>
            </a:r>
          </a:p>
        </p:txBody>
      </p:sp>
      <p:sp>
        <p:nvSpPr>
          <p:cNvPr id="12291" name="Rectangle 3">
            <a:extLst>
              <a:ext uri="{FF2B5EF4-FFF2-40B4-BE49-F238E27FC236}">
                <a16:creationId xmlns:a16="http://schemas.microsoft.com/office/drawing/2014/main" id="{29EF5CA4-6C4C-4EB2-B523-487E79237FC0}"/>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Homer’s </a:t>
            </a:r>
            <a:r>
              <a:rPr lang="en-US" altLang="en-US" sz="2400" i="1" dirty="0">
                <a:latin typeface="Arial" panose="020B0604020202020204" pitchFamily="34" charset="0"/>
                <a:ea typeface="ＭＳ Ｐゴシック" panose="020B0600070205080204" pitchFamily="34" charset="-128"/>
                <a:cs typeface="Arial" panose="020B0604020202020204" pitchFamily="34" charset="0"/>
              </a:rPr>
              <a:t>Odyssey</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 – Mentor is Odysseus’ trusted friend who runs the household when Odysseus leaves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Athena, disguised as Mentor, counsels Odysseus’ son Telemachus</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1750 mentor – “wise counselor”</a:t>
            </a:r>
          </a:p>
        </p:txBody>
      </p:sp>
      <p:sp>
        <p:nvSpPr>
          <p:cNvPr id="12292" name="Text Box 4">
            <a:extLst>
              <a:ext uri="{FF2B5EF4-FFF2-40B4-BE49-F238E27FC236}">
                <a16:creationId xmlns:a16="http://schemas.microsoft.com/office/drawing/2014/main" id="{89DC7543-0784-4A57-B149-11B84A4A35AA}"/>
              </a:ext>
            </a:extLst>
          </p:cNvPr>
          <p:cNvSpPr txBox="1">
            <a:spLocks noChangeArrowheads="1"/>
          </p:cNvSpPr>
          <p:nvPr/>
        </p:nvSpPr>
        <p:spPr bwMode="auto">
          <a:xfrm>
            <a:off x="5717931" y="5961070"/>
            <a:ext cx="838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Chin 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669ABC6-0C69-4406-B176-1BE3172025AE}"/>
              </a:ext>
            </a:extLst>
          </p:cNvPr>
          <p:cNvSpPr>
            <a:spLocks noGrp="1"/>
          </p:cNvSpPr>
          <p:nvPr>
            <p:ph type="title"/>
          </p:nvPr>
        </p:nvSpPr>
        <p:spPr/>
        <p:txBody>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 Spectrum of Helpers</a:t>
            </a:r>
          </a:p>
        </p:txBody>
      </p:sp>
      <p:sp>
        <p:nvSpPr>
          <p:cNvPr id="13315" name="Rectangle 3">
            <a:extLst>
              <a:ext uri="{FF2B5EF4-FFF2-40B4-BE49-F238E27FC236}">
                <a16:creationId xmlns:a16="http://schemas.microsoft.com/office/drawing/2014/main" id="{354438C5-B01D-45FB-8C47-9263433DC1E1}"/>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Advisers – Focused, pointed help</a:t>
            </a:r>
            <a:br>
              <a:rPr lang="en-US" altLang="en-US" sz="2400" dirty="0">
                <a:latin typeface="Arial" panose="020B0604020202020204" pitchFamily="34" charset="0"/>
                <a:ea typeface="ＭＳ Ｐゴシック" panose="020B0600070205080204" pitchFamily="34" charset="-128"/>
                <a:cs typeface="Arial" panose="020B0604020202020204" pitchFamily="34" charset="0"/>
              </a:rPr>
            </a:b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Facilitators – Door openers, opportunity creators, linkers</a:t>
            </a:r>
            <a:br>
              <a:rPr lang="en-US" altLang="en-US" sz="2400" dirty="0">
                <a:latin typeface="Arial" panose="020B0604020202020204" pitchFamily="34" charset="0"/>
                <a:ea typeface="ＭＳ Ｐゴシック" panose="020B0600070205080204" pitchFamily="34" charset="-128"/>
                <a:cs typeface="Arial" panose="020B0604020202020204" pitchFamily="34" charset="0"/>
              </a:rPr>
            </a:b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Mentors – Full-blown deal</a:t>
            </a:r>
          </a:p>
          <a:p>
            <a:pPr eaLnBrk="1" hangingPunct="1"/>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9791112-07B7-4F5F-A67F-FBA93DB88AE3}"/>
              </a:ext>
            </a:extLst>
          </p:cNvPr>
          <p:cNvSpPr>
            <a:spLocks noGrp="1"/>
          </p:cNvSpPr>
          <p:nvPr>
            <p:ph type="title"/>
          </p:nvPr>
        </p:nvSpPr>
        <p:spPr/>
        <p:txBody>
          <a:bodyPr>
            <a:normAutofit fontScale="90000"/>
          </a:bodyPr>
          <a:lstStyle/>
          <a:p>
            <a:pPr algn="ct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Benefits of Having a Mentor</a:t>
            </a:r>
          </a:p>
        </p:txBody>
      </p:sp>
      <p:sp>
        <p:nvSpPr>
          <p:cNvPr id="14339" name="Rectangle 3">
            <a:extLst>
              <a:ext uri="{FF2B5EF4-FFF2-40B4-BE49-F238E27FC236}">
                <a16:creationId xmlns:a16="http://schemas.microsoft.com/office/drawing/2014/main" id="{B985074A-7A63-48AB-891E-9E55BC411A6E}"/>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Mentors are perceived by mentees as being important to career advancement and career satisfaction</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Presence of a mentor may be related to choosing an academic career</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Apparent benefit on productivity and success</a:t>
            </a:r>
          </a:p>
        </p:txBody>
      </p:sp>
      <p:sp>
        <p:nvSpPr>
          <p:cNvPr id="14340" name="Text Box 4">
            <a:extLst>
              <a:ext uri="{FF2B5EF4-FFF2-40B4-BE49-F238E27FC236}">
                <a16:creationId xmlns:a16="http://schemas.microsoft.com/office/drawing/2014/main" id="{55B4BC6A-DF5B-4CF3-908D-320FEB9612F8}"/>
              </a:ext>
            </a:extLst>
          </p:cNvPr>
          <p:cNvSpPr txBox="1">
            <a:spLocks noChangeArrowheads="1"/>
          </p:cNvSpPr>
          <p:nvPr/>
        </p:nvSpPr>
        <p:spPr bwMode="auto">
          <a:xfrm>
            <a:off x="3640016" y="5869094"/>
            <a:ext cx="3276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Tx/>
              <a:buNone/>
            </a:pPr>
            <a:r>
              <a:rPr lang="en-US" altLang="en-US" sz="1200" dirty="0" err="1">
                <a:latin typeface="Tahoma" panose="020B0604030504040204" pitchFamily="34" charset="0"/>
                <a:cs typeface="Times New Roman" panose="02020603050405020304" pitchFamily="18" charset="0"/>
              </a:rPr>
              <a:t>Sambunjak</a:t>
            </a:r>
            <a:r>
              <a:rPr lang="en-US" altLang="en-US" sz="1200" dirty="0">
                <a:latin typeface="Tahoma" panose="020B0604030504040204" pitchFamily="34" charset="0"/>
                <a:cs typeface="Times New Roman" panose="02020603050405020304" pitchFamily="18" charset="0"/>
              </a:rPr>
              <a:t> D, et al. JAMA 2006;296:1103-15.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2EA13D9-529D-47A6-A66F-EF0D4DDE05F6}"/>
              </a:ext>
            </a:extLst>
          </p:cNvPr>
          <p:cNvSpPr>
            <a:spLocks noGrp="1"/>
          </p:cNvSpPr>
          <p:nvPr>
            <p:ph type="title"/>
          </p:nvPr>
        </p:nvSpPr>
        <p:spPr>
          <a:xfrm>
            <a:off x="457200" y="110463"/>
            <a:ext cx="8229600" cy="1143000"/>
          </a:xfrm>
        </p:spPr>
        <p:txBody>
          <a:bodyPr>
            <a:normAutofit/>
          </a:bodyPr>
          <a:lstStyle/>
          <a:p>
            <a:pPr algn="ctr"/>
            <a:r>
              <a:rPr lang="en-US" altLang="en-US" sz="4300" dirty="0">
                <a:latin typeface="Arial" panose="020B0604020202020204" pitchFamily="34" charset="0"/>
                <a:ea typeface="ＭＳ Ｐゴシック" panose="020B0600070205080204" pitchFamily="34" charset="-128"/>
                <a:cs typeface="Arial" panose="020B0604020202020204" pitchFamily="34" charset="0"/>
              </a:rPr>
              <a:t>Benefits of Being Mentored</a:t>
            </a:r>
          </a:p>
        </p:txBody>
      </p:sp>
      <p:sp>
        <p:nvSpPr>
          <p:cNvPr id="15363" name="Rectangle 3">
            <a:extLst>
              <a:ext uri="{FF2B5EF4-FFF2-40B4-BE49-F238E27FC236}">
                <a16:creationId xmlns:a16="http://schemas.microsoft.com/office/drawing/2014/main" id="{7BA93BEB-5575-4099-8FA8-DE80DC2F237B}"/>
              </a:ext>
            </a:extLst>
          </p:cNvPr>
          <p:cNvSpPr>
            <a:spLocks noGrp="1"/>
          </p:cNvSpPr>
          <p:nvPr>
            <p:ph idx="1"/>
          </p:nvPr>
        </p:nvSpPr>
        <p:spPr/>
        <p:txBody>
          <a:bodyPr>
            <a:normAutofit/>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Mentored medical school faculty</a:t>
            </a:r>
          </a:p>
          <a:p>
            <a:pPr lvl="1"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Better research skills</a:t>
            </a:r>
          </a:p>
          <a:p>
            <a:pPr lvl="1"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Better research preparation</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Mentored primary care fellows</a:t>
            </a:r>
          </a:p>
          <a:p>
            <a:pPr lvl="1"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More likely to publish 1 or more papers/</a:t>
            </a:r>
            <a:r>
              <a:rPr lang="en-US" altLang="en-US" sz="2400" dirty="0" err="1">
                <a:latin typeface="Arial" panose="020B0604020202020204" pitchFamily="34" charset="0"/>
                <a:ea typeface="ＭＳ Ｐゴシック" panose="020B0600070205080204" pitchFamily="34" charset="-128"/>
                <a:cs typeface="Arial" panose="020B0604020202020204" pitchFamily="34" charset="0"/>
              </a:rPr>
              <a:t>yr</a:t>
            </a: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lvl="1"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More likely to secure funding as PI early</a:t>
            </a:r>
          </a:p>
        </p:txBody>
      </p:sp>
      <p:sp>
        <p:nvSpPr>
          <p:cNvPr id="15364" name="Text Box 4">
            <a:extLst>
              <a:ext uri="{FF2B5EF4-FFF2-40B4-BE49-F238E27FC236}">
                <a16:creationId xmlns:a16="http://schemas.microsoft.com/office/drawing/2014/main" id="{11A97A56-E384-4B6C-AA3A-4FA0748C86A0}"/>
              </a:ext>
            </a:extLst>
          </p:cNvPr>
          <p:cNvSpPr txBox="1">
            <a:spLocks noChangeArrowheads="1"/>
          </p:cNvSpPr>
          <p:nvPr/>
        </p:nvSpPr>
        <p:spPr bwMode="auto">
          <a:xfrm>
            <a:off x="3089869" y="5688012"/>
            <a:ext cx="3733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Steiner JF, et al. </a:t>
            </a:r>
            <a:r>
              <a:rPr lang="en-US" altLang="en-US" sz="1200" dirty="0" err="1">
                <a:latin typeface="Tahoma" panose="020B0604030504040204" pitchFamily="34" charset="0"/>
                <a:cs typeface="Times New Roman" panose="02020603050405020304" pitchFamily="18" charset="0"/>
              </a:rPr>
              <a:t>Acad</a:t>
            </a:r>
            <a:r>
              <a:rPr lang="en-US" altLang="en-US" sz="1200" dirty="0">
                <a:latin typeface="Tahoma" panose="020B0604030504040204" pitchFamily="34" charset="0"/>
                <a:cs typeface="Times New Roman" panose="02020603050405020304" pitchFamily="18" charset="0"/>
              </a:rPr>
              <a:t> Med 2000;75:74-80.</a:t>
            </a:r>
          </a:p>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Steiner JF, et al. J Gen Intern Med 2002;17:845-51.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7E62166-8025-4B18-BB60-FF43A7ED1982}"/>
              </a:ext>
            </a:extLst>
          </p:cNvPr>
          <p:cNvSpPr>
            <a:spLocks noGrp="1"/>
          </p:cNvSpPr>
          <p:nvPr>
            <p:ph type="title"/>
          </p:nvPr>
        </p:nvSpPr>
        <p:spPr/>
        <p:txBody>
          <a:bodyPr>
            <a:normAutofit fontScale="90000"/>
          </a:bodyPr>
          <a:lstStyle/>
          <a:p>
            <a:pPr algn="ctr" eaLnBrk="1" hangingPunct="1"/>
            <a:r>
              <a:rPr lang="en-US" altLang="en-US" sz="4000" dirty="0">
                <a:latin typeface="Arial" panose="020B0604020202020204" pitchFamily="34" charset="0"/>
                <a:ea typeface="ＭＳ Ｐゴシック" panose="020B0600070205080204" pitchFamily="34" charset="-128"/>
                <a:cs typeface="Arial" panose="020B0604020202020204" pitchFamily="34" charset="0"/>
              </a:rPr>
              <a:t>Disturbing Aspects Regarding Mentorship</a:t>
            </a:r>
          </a:p>
        </p:txBody>
      </p:sp>
      <p:sp>
        <p:nvSpPr>
          <p:cNvPr id="16387" name="Rectangle 3">
            <a:extLst>
              <a:ext uri="{FF2B5EF4-FFF2-40B4-BE49-F238E27FC236}">
                <a16:creationId xmlns:a16="http://schemas.microsoft.com/office/drawing/2014/main" id="{B4D6010C-0980-40E7-A0A6-A258C618E934}"/>
              </a:ext>
            </a:extLst>
          </p:cNvPr>
          <p:cNvSpPr>
            <a:spLocks noGrp="1"/>
          </p:cNvSpPr>
          <p:nvPr>
            <p:ph idx="1"/>
          </p:nvPr>
        </p:nvSpPr>
        <p:spPr/>
        <p:txBody>
          <a:bodyPr>
            <a:normAutofit/>
          </a:bodyPr>
          <a:lstStyle/>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Prevalence of having a mentor ranges from 19-93%</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Men 3</a:t>
            </a:r>
            <a:r>
              <a:rPr lang="en-US" altLang="en-US" sz="2400" dirty="0">
                <a:latin typeface="Arial" panose="020B0604020202020204" pitchFamily="34" charset="0"/>
                <a:ea typeface="ＭＳ Ｐゴシック" panose="020B0600070205080204" pitchFamily="34" charset="-128"/>
                <a:cs typeface="Tahoma" panose="020B0604030504040204" pitchFamily="34" charset="0"/>
              </a:rPr>
              <a:t>× as likely as women to have a positive relationship with a mentor</a:t>
            </a:r>
          </a:p>
          <a:p>
            <a:pPr eaLnBrk="1" hangingPunct="1">
              <a:lnSpc>
                <a:spcPct val="90000"/>
              </a:lnSpc>
            </a:pPr>
            <a:r>
              <a:rPr lang="en-US" altLang="en-US" sz="2400" dirty="0">
                <a:latin typeface="Arial" panose="020B0604020202020204" pitchFamily="34" charset="0"/>
                <a:ea typeface="ＭＳ Ｐゴシック" panose="020B0600070205080204" pitchFamily="34" charset="-128"/>
                <a:cs typeface="Tahoma" panose="020B0604030504040204" pitchFamily="34" charset="0"/>
              </a:rPr>
              <a:t>10-32% of mentees report that their mentor used their work to further the mentor’s career rather than the mentee’s career</a:t>
            </a:r>
          </a:p>
        </p:txBody>
      </p:sp>
      <p:sp>
        <p:nvSpPr>
          <p:cNvPr id="16388" name="Text Box 4">
            <a:extLst>
              <a:ext uri="{FF2B5EF4-FFF2-40B4-BE49-F238E27FC236}">
                <a16:creationId xmlns:a16="http://schemas.microsoft.com/office/drawing/2014/main" id="{BD50161F-6180-4515-BAAB-3EC22B0A0602}"/>
              </a:ext>
            </a:extLst>
          </p:cNvPr>
          <p:cNvSpPr txBox="1">
            <a:spLocks noChangeArrowheads="1"/>
          </p:cNvSpPr>
          <p:nvPr/>
        </p:nvSpPr>
        <p:spPr bwMode="auto">
          <a:xfrm>
            <a:off x="3812512" y="5457137"/>
            <a:ext cx="3276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Tx/>
              <a:buNone/>
            </a:pPr>
            <a:r>
              <a:rPr lang="en-US" altLang="en-US" sz="1200" dirty="0" err="1">
                <a:latin typeface="Tahoma" panose="020B0604030504040204" pitchFamily="34" charset="0"/>
                <a:cs typeface="Times New Roman" panose="02020603050405020304" pitchFamily="18" charset="0"/>
              </a:rPr>
              <a:t>Sambunjak</a:t>
            </a:r>
            <a:r>
              <a:rPr lang="en-US" altLang="en-US" sz="1200" dirty="0">
                <a:latin typeface="Tahoma" panose="020B0604030504040204" pitchFamily="34" charset="0"/>
                <a:cs typeface="Times New Roman" panose="02020603050405020304" pitchFamily="18" charset="0"/>
              </a:rPr>
              <a:t> D, et al. JAMA 2006;296:1103-15.</a:t>
            </a:r>
          </a:p>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Osborn EH, et al. </a:t>
            </a:r>
            <a:r>
              <a:rPr lang="en-US" altLang="en-US" sz="1200" dirty="0" err="1">
                <a:latin typeface="Tahoma" panose="020B0604030504040204" pitchFamily="34" charset="0"/>
                <a:cs typeface="Times New Roman" panose="02020603050405020304" pitchFamily="18" charset="0"/>
              </a:rPr>
              <a:t>Acad</a:t>
            </a:r>
            <a:r>
              <a:rPr lang="en-US" altLang="en-US" sz="1200" dirty="0">
                <a:latin typeface="Tahoma" panose="020B0604030504040204" pitchFamily="34" charset="0"/>
                <a:cs typeface="Times New Roman" panose="02020603050405020304" pitchFamily="18" charset="0"/>
              </a:rPr>
              <a:t> Med 1992;67:59-62.</a:t>
            </a:r>
          </a:p>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Fried LP, et al. JAMA 1996;276:898-905.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0C851D9-D4F0-4F0E-8EF1-49511E68E037}"/>
              </a:ext>
            </a:extLst>
          </p:cNvPr>
          <p:cNvSpPr>
            <a:spLocks noGrp="1"/>
          </p:cNvSpPr>
          <p:nvPr>
            <p:ph type="title"/>
          </p:nvPr>
        </p:nvSpPr>
        <p:spPr/>
        <p:txBody>
          <a:bodyPr>
            <a:normAutofit/>
          </a:bodyPr>
          <a:lstStyle/>
          <a:p>
            <a:pPr algn="ctr"/>
            <a:r>
              <a:rPr lang="en-US" altLang="en-US" sz="3600" dirty="0">
                <a:latin typeface="Arial" panose="020B0604020202020204" pitchFamily="34" charset="0"/>
                <a:ea typeface="ＭＳ Ｐゴシック" panose="020B0600070205080204" pitchFamily="34" charset="-128"/>
                <a:cs typeface="Arial" panose="020B0604020202020204" pitchFamily="34" charset="0"/>
              </a:rPr>
              <a:t>Expectations of Mentor</a:t>
            </a:r>
          </a:p>
        </p:txBody>
      </p:sp>
      <p:sp>
        <p:nvSpPr>
          <p:cNvPr id="17411" name="Rectangle 3">
            <a:extLst>
              <a:ext uri="{FF2B5EF4-FFF2-40B4-BE49-F238E27FC236}">
                <a16:creationId xmlns:a16="http://schemas.microsoft.com/office/drawing/2014/main" id="{315C0B94-1061-4C44-A559-8D991F51A2A3}"/>
              </a:ext>
            </a:extLst>
          </p:cNvPr>
          <p:cNvSpPr>
            <a:spLocks noGrp="1"/>
          </p:cNvSpPr>
          <p:nvPr>
            <p:ph idx="1"/>
          </p:nvPr>
        </p:nvSpPr>
        <p:spPr>
          <a:xfrm>
            <a:off x="457200" y="1371600"/>
            <a:ext cx="8229600" cy="4672013"/>
          </a:xfrm>
        </p:spPr>
        <p:txBody>
          <a:bodyPr/>
          <a:lstStyle/>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Help trainee choose research project(s)</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Meet with trainee regularly (e.g., weekly) to review progress in research and didactic coursework</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Give timely feedback on manuscript or grant drafts (e.g., within 1 </a:t>
            </a:r>
            <a:r>
              <a:rPr lang="en-US" altLang="en-US" sz="2000" dirty="0" err="1">
                <a:latin typeface="Arial" panose="020B0604020202020204" pitchFamily="34" charset="0"/>
                <a:ea typeface="ＭＳ Ｐゴシック" panose="020B0600070205080204" pitchFamily="34" charset="-128"/>
                <a:cs typeface="Arial" panose="020B0604020202020204" pitchFamily="34" charset="0"/>
              </a:rPr>
              <a:t>wk</a:t>
            </a:r>
            <a:r>
              <a:rPr lang="en-US" altLang="en-US" sz="2000"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Advise trainee on seeking funding</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Prepare trainee for abstract presentations</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Assign credit (e.g., first authorship) where credit is due</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Counsel trainee on job opportunities and negotiating for jobs</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Serve as a mirror for mentee self-reflection</a:t>
            </a:r>
          </a:p>
          <a:p>
            <a:pPr eaLnBrk="1" hangingPunct="1"/>
            <a:r>
              <a:rPr lang="en-US" altLang="en-US" sz="2000" dirty="0">
                <a:latin typeface="Arial" panose="020B0604020202020204" pitchFamily="34" charset="0"/>
                <a:ea typeface="ＭＳ Ｐゴシック" panose="020B0600070205080204" pitchFamily="34" charset="-128"/>
                <a:cs typeface="Arial" panose="020B0604020202020204" pitchFamily="34" charset="0"/>
              </a:rPr>
              <a:t>Nurture, then set free</a:t>
            </a:r>
          </a:p>
        </p:txBody>
      </p:sp>
      <p:sp>
        <p:nvSpPr>
          <p:cNvPr id="17412" name="Text Box 4">
            <a:extLst>
              <a:ext uri="{FF2B5EF4-FFF2-40B4-BE49-F238E27FC236}">
                <a16:creationId xmlns:a16="http://schemas.microsoft.com/office/drawing/2014/main" id="{7AAD6D7D-B95D-48C5-B04C-48F9EBCA5DE0}"/>
              </a:ext>
            </a:extLst>
          </p:cNvPr>
          <p:cNvSpPr txBox="1">
            <a:spLocks noChangeArrowheads="1"/>
          </p:cNvSpPr>
          <p:nvPr/>
        </p:nvSpPr>
        <p:spPr bwMode="auto">
          <a:xfrm>
            <a:off x="3483428" y="5486400"/>
            <a:ext cx="3581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Goldman L. J Gen Intern Med 1991;6:341-4.</a:t>
            </a:r>
          </a:p>
          <a:p>
            <a:pPr eaLnBrk="1" hangingPunct="1">
              <a:spcBef>
                <a:spcPct val="50000"/>
              </a:spcBef>
              <a:buFontTx/>
              <a:buNone/>
            </a:pPr>
            <a:r>
              <a:rPr lang="en-US" altLang="en-US" sz="1200" dirty="0">
                <a:latin typeface="Tahoma" panose="020B0604030504040204" pitchFamily="34" charset="0"/>
                <a:cs typeface="Times New Roman" panose="02020603050405020304" pitchFamily="18" charset="0"/>
              </a:rPr>
              <a:t>Chin MH, et al. J Gen Intern Med 1998;13:117-22.</a:t>
            </a:r>
          </a:p>
          <a:p>
            <a:pPr eaLnBrk="1" hangingPunct="1">
              <a:spcBef>
                <a:spcPct val="50000"/>
              </a:spcBef>
              <a:buFontTx/>
              <a:buNone/>
            </a:pPr>
            <a:r>
              <a:rPr lang="en-US" altLang="en-US" sz="1200" dirty="0" err="1">
                <a:latin typeface="Tahoma" panose="020B0604030504040204" pitchFamily="34" charset="0"/>
                <a:cs typeface="Times New Roman" panose="02020603050405020304" pitchFamily="18" charset="0"/>
              </a:rPr>
              <a:t>Saha</a:t>
            </a:r>
            <a:r>
              <a:rPr lang="en-US" altLang="en-US" sz="1200" dirty="0">
                <a:latin typeface="Tahoma" panose="020B0604030504040204" pitchFamily="34" charset="0"/>
                <a:cs typeface="Times New Roman" panose="02020603050405020304" pitchFamily="18" charset="0"/>
              </a:rPr>
              <a:t> S, et al. J Gen Intern Med 1999;14:745-9.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30E5B2E-A99A-4F18-946F-A25D17A23AD7}"/>
              </a:ext>
            </a:extLst>
          </p:cNvPr>
          <p:cNvSpPr>
            <a:spLocks noGrp="1"/>
          </p:cNvSpPr>
          <p:nvPr>
            <p:ph type="title"/>
          </p:nvPr>
        </p:nvSpPr>
        <p:spPr>
          <a:xfrm>
            <a:off x="800100" y="246412"/>
            <a:ext cx="7543800" cy="968438"/>
          </a:xfrm>
        </p:spPr>
        <p:txBody>
          <a:bodyPr>
            <a:noAutofit/>
          </a:bodyPr>
          <a:lstStyle/>
          <a:p>
            <a:pPr algn="ctr" eaLnBrk="1" hangingPunct="1"/>
            <a:r>
              <a:rPr lang="en-US" altLang="en-US" sz="3600" dirty="0">
                <a:latin typeface="Arial" panose="020B0604020202020204" pitchFamily="34" charset="0"/>
                <a:ea typeface="ＭＳ Ｐゴシック" panose="020B0600070205080204" pitchFamily="34" charset="-128"/>
                <a:cs typeface="Arial" panose="020B0604020202020204" pitchFamily="34" charset="0"/>
              </a:rPr>
              <a:t>Features of a Great Mentor, According to Mentees</a:t>
            </a:r>
          </a:p>
        </p:txBody>
      </p:sp>
      <p:sp>
        <p:nvSpPr>
          <p:cNvPr id="18435" name="Rectangle 3">
            <a:extLst>
              <a:ext uri="{FF2B5EF4-FFF2-40B4-BE49-F238E27FC236}">
                <a16:creationId xmlns:a16="http://schemas.microsoft.com/office/drawing/2014/main" id="{F03CDF19-C8DC-49BF-B758-236F26E5F0E8}"/>
              </a:ext>
            </a:extLst>
          </p:cNvPr>
          <p:cNvSpPr>
            <a:spLocks noGrp="1"/>
          </p:cNvSpPr>
          <p:nvPr>
            <p:ph idx="1"/>
          </p:nvPr>
        </p:nvSpPr>
        <p:spPr>
          <a:xfrm>
            <a:off x="457200" y="1579266"/>
            <a:ext cx="8229600" cy="3270250"/>
          </a:xfrm>
        </p:spPr>
        <p:txBody>
          <a:bodyPr>
            <a:normAutofit lnSpcReduction="10000"/>
          </a:bodyPr>
          <a:lstStyle/>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Writes well</a:t>
            </a:r>
          </a:p>
          <a:p>
            <a:pPr lvl="1" eaLnBrk="1" hangingPunct="1"/>
            <a:r>
              <a:rPr lang="en-US" altLang="en-US" sz="2400" dirty="0" err="1">
                <a:latin typeface="Arial" panose="020B0604020202020204" pitchFamily="34" charset="0"/>
                <a:ea typeface="ＭＳ Ｐゴシック" panose="020B0600070205080204" pitchFamily="34" charset="-128"/>
                <a:cs typeface="Arial" panose="020B0604020202020204" pitchFamily="34" charset="0"/>
              </a:rPr>
              <a:t>Macroedits</a:t>
            </a: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lvl="1" eaLnBrk="1" hangingPunct="1"/>
            <a:r>
              <a:rPr lang="en-US" altLang="en-US" sz="2400" dirty="0" err="1">
                <a:latin typeface="Arial" panose="020B0604020202020204" pitchFamily="34" charset="0"/>
                <a:ea typeface="ＭＳ Ｐゴシック" panose="020B0600070205080204" pitchFamily="34" charset="-128"/>
                <a:cs typeface="Arial" panose="020B0604020202020204" pitchFamily="34" charset="0"/>
              </a:rPr>
              <a:t>Microedits</a:t>
            </a:r>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Stickler for details, yet sees the bigger picture</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Fast; never the “rate limiting step” in mentee’s research</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Door always open, literally</a:t>
            </a:r>
          </a:p>
          <a:p>
            <a:pPr eaLnBrk="1" hangingPunct="1"/>
            <a:r>
              <a:rPr lang="en-US" altLang="en-US" sz="2400" dirty="0">
                <a:latin typeface="Arial" panose="020B0604020202020204" pitchFamily="34" charset="0"/>
                <a:ea typeface="ＭＳ Ｐゴシック" panose="020B0600070205080204" pitchFamily="34" charset="-128"/>
                <a:cs typeface="Arial" panose="020B0604020202020204" pitchFamily="34" charset="0"/>
              </a:rPr>
              <a:t>Keeps up with the literature</a:t>
            </a:r>
          </a:p>
          <a:p>
            <a:pPr eaLnBrk="1" hangingPunct="1"/>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theme/theme1.xml><?xml version="1.0" encoding="utf-8"?>
<a:theme xmlns:a="http://schemas.openxmlformats.org/drawingml/2006/main" name="Retrospec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2992</TotalTime>
  <Words>1495</Words>
  <Application>Microsoft Office PowerPoint</Application>
  <PresentationFormat>On-screen Show (4:3)</PresentationFormat>
  <Paragraphs>170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Tahoma</vt:lpstr>
      <vt:lpstr>Wingdings</vt:lpstr>
      <vt:lpstr>Retrospect</vt:lpstr>
      <vt:lpstr>How to be a Mentor</vt:lpstr>
      <vt:lpstr>Mentor</vt:lpstr>
      <vt:lpstr>Greek Mythology</vt:lpstr>
      <vt:lpstr>A Spectrum of Helpers</vt:lpstr>
      <vt:lpstr>Benefits of Having a Mentor</vt:lpstr>
      <vt:lpstr>Benefits of Being Mentored</vt:lpstr>
      <vt:lpstr>Disturbing Aspects Regarding Mentorship</vt:lpstr>
      <vt:lpstr>Expectations of Mentor</vt:lpstr>
      <vt:lpstr>Features of a Great Mentor, According to Mentees</vt:lpstr>
      <vt:lpstr>PowerPoint Presentation</vt:lpstr>
      <vt:lpstr>PowerPoint Presentation</vt:lpstr>
      <vt:lpstr>PowerPoint Presentation</vt:lpstr>
      <vt:lpstr>Expectations of Mentee</vt:lpstr>
      <vt:lpstr>A Good Mentee …</vt:lpstr>
      <vt:lpstr>Special Issues</vt:lpstr>
      <vt:lpstr>Mentoring Agreement: Key Points</vt:lpstr>
      <vt:lpstr>PowerPoint Presentation</vt:lpstr>
      <vt:lpstr>Managing Relationships with Mentees:  A Series of Case Studies </vt:lpstr>
      <vt:lpstr>Changing Horses in Mid-Stream</vt:lpstr>
      <vt:lpstr>Changing Horses in Mid-Stream</vt:lpstr>
      <vt:lpstr>Discussion</vt:lpstr>
      <vt:lpstr>Damned if You Do, Damned if You Don’t?</vt:lpstr>
      <vt:lpstr>Damned if You Do, Damned if You Don’t?</vt:lpstr>
      <vt:lpstr>Discussion</vt:lpstr>
    </vt:vector>
  </TitlesOfParts>
  <Company>UTHSCSA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consumption and HCV</dc:title>
  <dc:creator>Andrea Rochat</dc:creator>
  <cp:lastModifiedBy>Kawasaki, Keito</cp:lastModifiedBy>
  <cp:revision>117</cp:revision>
  <dcterms:created xsi:type="dcterms:W3CDTF">2018-06-19T17:12:12Z</dcterms:created>
  <dcterms:modified xsi:type="dcterms:W3CDTF">2021-12-15T17:21:08Z</dcterms:modified>
</cp:coreProperties>
</file>