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43" r:id="rId20"/>
    <p:sldId id="431" r:id="rId21"/>
    <p:sldId id="434" r:id="rId22"/>
    <p:sldId id="432" r:id="rId23"/>
    <p:sldId id="435" r:id="rId24"/>
    <p:sldId id="320" r:id="rId25"/>
    <p:sldId id="377" r:id="rId26"/>
    <p:sldId id="375" r:id="rId27"/>
    <p:sldId id="444" r:id="rId28"/>
    <p:sldId id="436" r:id="rId29"/>
    <p:sldId id="262" r:id="rId30"/>
    <p:sldId id="437" r:id="rId31"/>
    <p:sldId id="438" r:id="rId32"/>
    <p:sldId id="439" r:id="rId33"/>
    <p:sldId id="440" r:id="rId34"/>
    <p:sldId id="442" r:id="rId35"/>
    <p:sldId id="441" r:id="rId36"/>
    <p:sldId id="4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FFFF"/>
    <a:srgbClr val="A50021"/>
    <a:srgbClr val="DD2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C6AE-EA2E-4189-963F-265961CD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AF7A2-E57E-470B-BB45-F40D031A0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A8C67-58D9-4D0B-8D7D-898D5406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71EE-8039-4B0C-8AD9-9DB7DE33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BC59-0E87-4855-A474-4059F57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2463-42C2-4B37-B1B1-8A738B6A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3D9F4-752F-4638-9929-B575D7104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78BB-575D-40A9-B8AE-4F881B9E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34C4-DDC9-4D2A-AC47-98A5341A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1704-C373-446F-9A76-99A5557A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6DFAB-24E6-4F5E-AEAB-26EFCF64D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5D757-AE23-4427-AB16-A03FF1973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639C-482C-48A7-994D-1F0C6018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6AC6-2ABB-46D7-8997-C0598A37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FD50-F9D7-409B-B1F4-2064C9F3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042B7B-5341-4597-AE78-74BDDFDCD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9FCFF3-9397-4536-B681-7684815D46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B157-9681-49FA-88BA-17FC618D0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5BC24D4-505E-4F41-9CDD-61008D2E764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80BD-3C5A-4769-8342-A1B16122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199D-C848-468D-9B81-5D80AE521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DC4A-1275-4995-85EE-CFCCCECC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5A8C-2C93-4A08-B839-681C17E2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4FE7-4D3F-42DD-8D13-1DFF8363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29C6-FE26-4484-9901-04510401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A2739-5A42-4589-B9E0-31611FD46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A97B-121B-48F8-809F-CAF19E74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3F7E-3049-4394-9A96-363AFB17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AEC74-82D1-4958-AEF5-56903497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5DE7-39E8-4CEA-A9C3-F806088A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41E9-7516-4F01-9BDD-661314216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FF73D-2613-4FF7-8042-6E4B585B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CAD8-11C5-46EE-A0B3-ABC30C07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DF69E-968B-4E37-A2D2-02BE0A52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801FE-E078-4DED-B856-A1C9A43B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A335-BB87-46A6-9546-8484A76A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2E672-1726-488D-B22C-13AE2E603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A93FC-562B-44B5-8099-EF7B17E3F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FA8E5-8737-4434-AAB6-A247B8E2C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293DA-EC92-4C52-AB9B-FD79D1DC0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9DC2-68E4-4226-8032-890FBE3A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B066-3713-43CE-AB4A-D3CDC06E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CAAC5-712B-43D8-8EEE-8FDE4FE4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AF46-596B-4E58-9E37-E6413D7F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F5CC0-C8D4-4606-957E-F874A252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A39FA-FF05-4FD6-AA43-9B300176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7C3DD-34C7-4597-B2B1-70E05126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BAD5F-80BE-4532-95F1-52A6FDC5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C4A21-3D7A-491C-A674-8A641975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64EC0-CD08-4732-86A5-B5500494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FA09-B37D-41BF-9936-3DDB2B1D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6008-ABF1-42B3-AFFC-F5E45723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5BE4B-F1F0-4FDF-8835-78723EC3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B12D7-8B73-4A25-8F65-9CB858E3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F4DA7-52E6-4352-A40F-B6B425BB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FD21D-A16E-4D29-83F4-0D273C92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957D-FAE9-4678-B796-95B79687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7F0F6-6EBE-46A8-AF75-17C61DA9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F6822-5566-442D-86A9-A24FEC51D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A825D-83DD-4BB7-9C4A-53E9B987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86B8A-0213-4DBB-8C67-0C50AD80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D27F5-CA59-4598-ADE6-B97A7AB3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68987-B107-4066-8A9B-0462F912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C06-5355-4335-BC50-5EE7AFB0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92C3F-55F4-4EC6-A1DC-05B0883AF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986F-731A-4CAD-B554-E0D31B50C961}" type="datetimeFigureOut">
              <a:rPr lang="en-US" smtClean="0"/>
              <a:t>10/23/23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1B579-DFD5-4162-93D7-AC9BD6A36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C4C3-B15C-4E77-A726-EE926B6A2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A039-0AFB-4691-8153-D6DAB1A3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rct=j&amp;q=&amp;esrc=s&amp;source=images&amp;cd=&amp;cad=rja&amp;uact=8&amp;ved=0ahUKEwilt_z7uO_SAhUG5IMKHQn-B1MQjRwIBw&amp;url=https://blogs.uthscsa.edu/rebranding/&amp;bvm=bv.150729734,d.cGw&amp;psig=AFQjCNEfLHBR8oTSVjCzrH1mEWNaIsEm0w&amp;ust=149045533817454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E2E-2A13-4CBF-B45B-D4A60B829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496723"/>
            <a:ext cx="11793894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Antibiotics in Newborns: </a:t>
            </a:r>
            <a:b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Day Matters</a:t>
            </a:r>
            <a:endParaRPr 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0E404-38EA-4F70-A154-CAFC2832B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63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J.B. Cantey, MD, MPH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Ongoing Care of Congenital and 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Perinatal Infections (OKAPI)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86122-B7EC-4289-9153-EF08FFBA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772" y="5175716"/>
            <a:ext cx="4452454" cy="1394607"/>
          </a:xfrm>
          <a:prstGeom prst="rect">
            <a:avLst/>
          </a:prstGeom>
        </p:spPr>
      </p:pic>
      <p:pic>
        <p:nvPicPr>
          <p:cNvPr id="5" name="Picture 2" descr="Image result for baby okapi clip art">
            <a:extLst>
              <a:ext uri="{FF2B5EF4-FFF2-40B4-BE49-F238E27FC236}">
                <a16:creationId xmlns:a16="http://schemas.microsoft.com/office/drawing/2014/main" id="{4D6DE5A2-30F1-4913-BB30-B101251B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02" y="5175716"/>
            <a:ext cx="1131368" cy="13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ut health san antonio">
            <a:hlinkClick r:id="rId4"/>
            <a:extLst>
              <a:ext uri="{FF2B5EF4-FFF2-40B4-BE49-F238E27FC236}">
                <a16:creationId xmlns:a16="http://schemas.microsoft.com/office/drawing/2014/main" id="{DDDE914D-CC5A-49C4-AD4E-89CE27E6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4243" y="5175716"/>
            <a:ext cx="1629226" cy="139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0DC2-B3D8-41AF-BF84-70B4CE1A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 in the Newborn Nursery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A6D4174-4C77-4517-8546-84155B5E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80"/>
          <a:stretch>
            <a:fillRect/>
          </a:stretch>
        </p:blipFill>
        <p:spPr>
          <a:xfrm>
            <a:off x="2556164" y="1856943"/>
            <a:ext cx="6199188" cy="3995738"/>
          </a:xfrm>
          <a:prstGeom prst="rect">
            <a:avLst/>
          </a:prstGeom>
        </p:spPr>
      </p:pic>
      <p:sp>
        <p:nvSpPr>
          <p:cNvPr id="5" name="AutoShape 27">
            <a:extLst>
              <a:ext uri="{FF2B5EF4-FFF2-40B4-BE49-F238E27FC236}">
                <a16:creationId xmlns:a16="http://schemas.microsoft.com/office/drawing/2014/main" id="{B4530B93-8E0A-4E14-9962-F9A6D7338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364" y="559074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AutoShape 28">
            <a:extLst>
              <a:ext uri="{FF2B5EF4-FFF2-40B4-BE49-F238E27FC236}">
                <a16:creationId xmlns:a16="http://schemas.microsoft.com/office/drawing/2014/main" id="{A673E2CF-A776-4F69-B089-75FB01EB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614" y="475254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5927B066-7AB3-4D8F-9E59-F748AC32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164" y="3838143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DA43A743-72C8-428F-98E0-C6E84781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964" y="3568268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D92720D7-DA47-4D68-A9AF-E9AF8A12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064" y="5852682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Clark et al. </a:t>
            </a:r>
            <a:r>
              <a:rPr lang="en-US" altLang="en-US" sz="1800" i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A58F8-4904-4AAD-B3F5-88423DDE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564" y="3422218"/>
            <a:ext cx="213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Number receiving at least one dose out of 208,459 patients</a:t>
            </a:r>
          </a:p>
        </p:txBody>
      </p:sp>
    </p:spTree>
    <p:extLst>
      <p:ext uri="{BB962C8B-B14F-4D97-AF65-F5344CB8AC3E}">
        <p14:creationId xmlns:p14="http://schemas.microsoft.com/office/powerpoint/2010/main" val="309102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A3AE-6B7B-439A-8CBB-E262CB31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Ampicillin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44FD-BB84-467A-A893-4058DC6B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619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Has activity against all streptococci (including GBS), </a:t>
            </a:r>
            <a:r>
              <a:rPr lang="en-US" i="1" dirty="0">
                <a:solidFill>
                  <a:srgbClr val="FFFFFF"/>
                </a:solidFill>
              </a:rPr>
              <a:t>Listeria</a:t>
            </a:r>
            <a:r>
              <a:rPr lang="en-US" dirty="0">
                <a:solidFill>
                  <a:srgbClr val="FFFFFF"/>
                </a:solidFill>
              </a:rPr>
              <a:t>, and </a:t>
            </a:r>
            <a:r>
              <a:rPr lang="en-US" i="1" dirty="0">
                <a:solidFill>
                  <a:srgbClr val="FFFFFF"/>
                </a:solidFill>
              </a:rPr>
              <a:t>Enterococcus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r>
              <a:rPr lang="en-US" dirty="0">
                <a:solidFill>
                  <a:srgbClr val="FFFFFF"/>
                </a:solidFill>
              </a:rPr>
              <a:t>Ampicillin resistance is common among </a:t>
            </a:r>
            <a:r>
              <a:rPr lang="en-US" i="1" dirty="0">
                <a:solidFill>
                  <a:srgbClr val="FFFFFF"/>
                </a:solidFill>
              </a:rPr>
              <a:t>E. coli</a:t>
            </a:r>
            <a:r>
              <a:rPr lang="en-US" dirty="0">
                <a:solidFill>
                  <a:srgbClr val="FFFFFF"/>
                </a:solidFill>
              </a:rPr>
              <a:t> and other enteric gram-negative bacilli.</a:t>
            </a:r>
          </a:p>
          <a:p>
            <a:r>
              <a:rPr lang="en-US" dirty="0">
                <a:solidFill>
                  <a:srgbClr val="FFFFFF"/>
                </a:solidFill>
              </a:rPr>
              <a:t>Pharmacodynamics: Time above MIC (time-dependent)</a:t>
            </a:r>
          </a:p>
          <a:p>
            <a:r>
              <a:rPr lang="en-US" dirty="0">
                <a:solidFill>
                  <a:srgbClr val="FFFFFF"/>
                </a:solidFill>
              </a:rPr>
              <a:t>Toxicity: Minimal unless prolonged (weeks)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C67CD3-7927-46AF-9584-54723E27B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63257"/>
              </p:ext>
            </p:extLst>
          </p:nvPr>
        </p:nvGraphicFramePr>
        <p:xfrm>
          <a:off x="838199" y="4635571"/>
          <a:ext cx="10682208" cy="180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552">
                  <a:extLst>
                    <a:ext uri="{9D8B030D-6E8A-4147-A177-3AD203B41FA5}">
                      <a16:colId xmlns:a16="http://schemas.microsoft.com/office/drawing/2014/main" val="1107659520"/>
                    </a:ext>
                  </a:extLst>
                </a:gridCol>
                <a:gridCol w="2670552">
                  <a:extLst>
                    <a:ext uri="{9D8B030D-6E8A-4147-A177-3AD203B41FA5}">
                      <a16:colId xmlns:a16="http://schemas.microsoft.com/office/drawing/2014/main" val="919509543"/>
                    </a:ext>
                  </a:extLst>
                </a:gridCol>
                <a:gridCol w="2670552">
                  <a:extLst>
                    <a:ext uri="{9D8B030D-6E8A-4147-A177-3AD203B41FA5}">
                      <a16:colId xmlns:a16="http://schemas.microsoft.com/office/drawing/2014/main" val="382015747"/>
                    </a:ext>
                  </a:extLst>
                </a:gridCol>
                <a:gridCol w="2670552">
                  <a:extLst>
                    <a:ext uri="{9D8B030D-6E8A-4147-A177-3AD203B41FA5}">
                      <a16:colId xmlns:a16="http://schemas.microsoft.com/office/drawing/2014/main" val="2774698974"/>
                    </a:ext>
                  </a:extLst>
                </a:gridCol>
              </a:tblGrid>
              <a:tr h="6004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GA ≤ 34 weeks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GA ≥ 35 weeks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56819"/>
                  </a:ext>
                </a:extLst>
              </a:tr>
              <a:tr h="6004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Age ≤ 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Age 8-28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Age ≤ 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Age 8-28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934372"/>
                  </a:ext>
                </a:extLst>
              </a:tr>
              <a:tr h="600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50 mg/kg IV q12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75 mg/kg IV q12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50 mg/kg IV q8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50 mg/kg IV q8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34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7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ime above mic&quot;">
            <a:extLst>
              <a:ext uri="{FF2B5EF4-FFF2-40B4-BE49-F238E27FC236}">
                <a16:creationId xmlns:a16="http://schemas.microsoft.com/office/drawing/2014/main" id="{AAC61614-6597-4346-9270-FFA8574C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55" y="1300042"/>
            <a:ext cx="6985932" cy="42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BFFF1-5DCB-43FA-A4C8-1D19597B63D9}"/>
              </a:ext>
            </a:extLst>
          </p:cNvPr>
          <p:cNvSpPr txBox="1"/>
          <p:nvPr/>
        </p:nvSpPr>
        <p:spPr>
          <a:xfrm>
            <a:off x="8562619" y="3309664"/>
            <a:ext cx="348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Ampicillin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164413-717C-4337-A573-BB56B722411F}"/>
              </a:ext>
            </a:extLst>
          </p:cNvPr>
          <p:cNvSpPr/>
          <p:nvPr/>
        </p:nvSpPr>
        <p:spPr>
          <a:xfrm rot="10800000">
            <a:off x="6963904" y="3387669"/>
            <a:ext cx="1493003" cy="24409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9F28-6336-40F1-A4CA-215F4CE3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Gentamicin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CE33-A027-4D1E-937E-5011122D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444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Has activity against enteric gram-negative bacilli (</a:t>
            </a:r>
            <a:r>
              <a:rPr lang="en-US" i="1" dirty="0">
                <a:solidFill>
                  <a:srgbClr val="FFFFFF"/>
                </a:solidFill>
              </a:rPr>
              <a:t>E. coli, Klebsiella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etc</a:t>
            </a:r>
            <a:r>
              <a:rPr lang="en-US" dirty="0">
                <a:solidFill>
                  <a:srgbClr val="FFFFFF"/>
                </a:solidFill>
              </a:rPr>
              <a:t>). </a:t>
            </a:r>
          </a:p>
          <a:p>
            <a:r>
              <a:rPr lang="en-US" dirty="0">
                <a:solidFill>
                  <a:srgbClr val="FFFFFF"/>
                </a:solidFill>
              </a:rPr>
              <a:t>Can be synergistic against gram-positives (GBS, </a:t>
            </a:r>
            <a:r>
              <a:rPr lang="en-US" i="1" dirty="0">
                <a:solidFill>
                  <a:srgbClr val="FFFFFF"/>
                </a:solidFill>
              </a:rPr>
              <a:t>Listeria</a:t>
            </a:r>
            <a:r>
              <a:rPr lang="en-US" dirty="0">
                <a:solidFill>
                  <a:srgbClr val="FFFFFF"/>
                </a:solidFill>
              </a:rPr>
              <a:t>) when given with ampicillin but not used as monotherapy for those organisms</a:t>
            </a:r>
          </a:p>
          <a:p>
            <a:r>
              <a:rPr lang="en-US" dirty="0">
                <a:solidFill>
                  <a:srgbClr val="FFFFFF"/>
                </a:solidFill>
              </a:rPr>
              <a:t>Pharmacokinetics: </a:t>
            </a:r>
            <a:r>
              <a:rPr lang="en-US" dirty="0" err="1">
                <a:solidFill>
                  <a:srgbClr val="FFFFFF"/>
                </a:solidFill>
              </a:rPr>
              <a:t>Cmax:MIC</a:t>
            </a:r>
            <a:r>
              <a:rPr lang="en-US" dirty="0">
                <a:solidFill>
                  <a:srgbClr val="FFFFFF"/>
                </a:solidFill>
              </a:rPr>
              <a:t> ratio (concentration-dependent)</a:t>
            </a:r>
          </a:p>
          <a:p>
            <a:r>
              <a:rPr lang="en-US" dirty="0">
                <a:solidFill>
                  <a:srgbClr val="FFFFFF"/>
                </a:solidFill>
              </a:rPr>
              <a:t>Toxicity: Nephrotoxic, ototoxic (trough-dependent)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4729DC-ECCD-488A-A8FF-7DA8CABC4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75298"/>
              </p:ext>
            </p:extLst>
          </p:nvPr>
        </p:nvGraphicFramePr>
        <p:xfrm>
          <a:off x="993834" y="4840403"/>
          <a:ext cx="10204332" cy="169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22">
                  <a:extLst>
                    <a:ext uri="{9D8B030D-6E8A-4147-A177-3AD203B41FA5}">
                      <a16:colId xmlns:a16="http://schemas.microsoft.com/office/drawing/2014/main" val="2465004474"/>
                    </a:ext>
                  </a:extLst>
                </a:gridCol>
                <a:gridCol w="1700722">
                  <a:extLst>
                    <a:ext uri="{9D8B030D-6E8A-4147-A177-3AD203B41FA5}">
                      <a16:colId xmlns:a16="http://schemas.microsoft.com/office/drawing/2014/main" val="649846852"/>
                    </a:ext>
                  </a:extLst>
                </a:gridCol>
                <a:gridCol w="1700722">
                  <a:extLst>
                    <a:ext uri="{9D8B030D-6E8A-4147-A177-3AD203B41FA5}">
                      <a16:colId xmlns:a16="http://schemas.microsoft.com/office/drawing/2014/main" val="468103768"/>
                    </a:ext>
                  </a:extLst>
                </a:gridCol>
                <a:gridCol w="1700722">
                  <a:extLst>
                    <a:ext uri="{9D8B030D-6E8A-4147-A177-3AD203B41FA5}">
                      <a16:colId xmlns:a16="http://schemas.microsoft.com/office/drawing/2014/main" val="2702025178"/>
                    </a:ext>
                  </a:extLst>
                </a:gridCol>
                <a:gridCol w="1700722">
                  <a:extLst>
                    <a:ext uri="{9D8B030D-6E8A-4147-A177-3AD203B41FA5}">
                      <a16:colId xmlns:a16="http://schemas.microsoft.com/office/drawing/2014/main" val="4084462047"/>
                    </a:ext>
                  </a:extLst>
                </a:gridCol>
                <a:gridCol w="1700722">
                  <a:extLst>
                    <a:ext uri="{9D8B030D-6E8A-4147-A177-3AD203B41FA5}">
                      <a16:colId xmlns:a16="http://schemas.microsoft.com/office/drawing/2014/main" val="4048109255"/>
                    </a:ext>
                  </a:extLst>
                </a:gridCol>
              </a:tblGrid>
              <a:tr h="5664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GA ≤ 29 weeks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GA 30-34 weeks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GA ≥ 35 weeks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14173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0-14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&gt;14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0-10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&gt;10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0-7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&gt;7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365035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 mg/kg q48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 mg/kg q36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 mg/kg q36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 mg/kg q24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4 mg/kg q24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5 mg/kg q24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9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48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ime above mic&quot;">
            <a:extLst>
              <a:ext uri="{FF2B5EF4-FFF2-40B4-BE49-F238E27FC236}">
                <a16:creationId xmlns:a16="http://schemas.microsoft.com/office/drawing/2014/main" id="{AAC61614-6597-4346-9270-FFA8574C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55" y="1300042"/>
            <a:ext cx="6985932" cy="42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BFFF1-5DCB-43FA-A4C8-1D19597B63D9}"/>
              </a:ext>
            </a:extLst>
          </p:cNvPr>
          <p:cNvSpPr txBox="1"/>
          <p:nvPr/>
        </p:nvSpPr>
        <p:spPr>
          <a:xfrm>
            <a:off x="8562619" y="3309664"/>
            <a:ext cx="348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Ampicillin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164413-717C-4337-A573-BB56B722411F}"/>
              </a:ext>
            </a:extLst>
          </p:cNvPr>
          <p:cNvSpPr/>
          <p:nvPr/>
        </p:nvSpPr>
        <p:spPr>
          <a:xfrm rot="10800000">
            <a:off x="6963904" y="3387669"/>
            <a:ext cx="1493003" cy="24409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163C6-282F-475F-BF85-D3069AF4D3D7}"/>
              </a:ext>
            </a:extLst>
          </p:cNvPr>
          <p:cNvSpPr txBox="1"/>
          <p:nvPr/>
        </p:nvSpPr>
        <p:spPr>
          <a:xfrm>
            <a:off x="8562619" y="1943746"/>
            <a:ext cx="348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Gentamicin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917F62-C26E-430B-84E8-B5213CA69F76}"/>
              </a:ext>
            </a:extLst>
          </p:cNvPr>
          <p:cNvSpPr/>
          <p:nvPr/>
        </p:nvSpPr>
        <p:spPr>
          <a:xfrm rot="10800000">
            <a:off x="6963904" y="2021751"/>
            <a:ext cx="1493003" cy="24409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3C3C-C865-4C60-9EF5-8EBE6715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Cephalosporins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9473-48B1-40C4-8EC8-363C0D079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Ceftriaxone, cefotaxime (3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 generation)</a:t>
            </a:r>
          </a:p>
          <a:p>
            <a:r>
              <a:rPr lang="en-US" dirty="0">
                <a:solidFill>
                  <a:srgbClr val="FFFFFF"/>
                </a:solidFill>
              </a:rPr>
              <a:t>Cefepime (4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generation)</a:t>
            </a:r>
          </a:p>
          <a:p>
            <a:r>
              <a:rPr lang="en-US" dirty="0">
                <a:solidFill>
                  <a:srgbClr val="FFFFFF"/>
                </a:solidFill>
              </a:rPr>
              <a:t>Have activity against most gram-negative enteric bacilli, </a:t>
            </a:r>
            <a:r>
              <a:rPr lang="en-US" i="1" dirty="0">
                <a:solidFill>
                  <a:srgbClr val="FFFFFF"/>
                </a:solidFill>
              </a:rPr>
              <a:t>Neisseria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gonorrheae</a:t>
            </a:r>
            <a:r>
              <a:rPr lang="en-US" dirty="0">
                <a:solidFill>
                  <a:srgbClr val="FFFFFF"/>
                </a:solidFill>
              </a:rPr>
              <a:t>, and GBS; cefepime also has activity against </a:t>
            </a:r>
            <a:r>
              <a:rPr lang="en-US" i="1" dirty="0">
                <a:solidFill>
                  <a:srgbClr val="FFFFFF"/>
                </a:solidFill>
              </a:rPr>
              <a:t>Pseudomonas</a:t>
            </a:r>
          </a:p>
          <a:p>
            <a:r>
              <a:rPr lang="en-US" dirty="0">
                <a:solidFill>
                  <a:srgbClr val="FFFFFF"/>
                </a:solidFill>
              </a:rPr>
              <a:t>No activity against </a:t>
            </a:r>
            <a:r>
              <a:rPr lang="en-US" i="1" dirty="0">
                <a:solidFill>
                  <a:srgbClr val="FFFFFF"/>
                </a:solidFill>
              </a:rPr>
              <a:t>Listeria, Enterococcus</a:t>
            </a:r>
          </a:p>
          <a:p>
            <a:r>
              <a:rPr lang="en-US" dirty="0">
                <a:solidFill>
                  <a:srgbClr val="FFFFFF"/>
                </a:solidFill>
              </a:rPr>
              <a:t>Cross blood-brain barrier (unlike gentamicin)</a:t>
            </a:r>
          </a:p>
          <a:p>
            <a:r>
              <a:rPr lang="en-US" dirty="0">
                <a:solidFill>
                  <a:srgbClr val="FFFFFF"/>
                </a:solidFill>
              </a:rPr>
              <a:t>Pharmacodynamics: Time above MIC (time-dependent)</a:t>
            </a:r>
          </a:p>
          <a:p>
            <a:r>
              <a:rPr lang="en-US" dirty="0">
                <a:solidFill>
                  <a:srgbClr val="FFFFFF"/>
                </a:solidFill>
              </a:rPr>
              <a:t>Toxicity: Minimal unless prolonged (weeks)</a:t>
            </a:r>
          </a:p>
        </p:txBody>
      </p:sp>
    </p:spTree>
    <p:extLst>
      <p:ext uri="{BB962C8B-B14F-4D97-AF65-F5344CB8AC3E}">
        <p14:creationId xmlns:p14="http://schemas.microsoft.com/office/powerpoint/2010/main" val="69508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ime above mic&quot;">
            <a:extLst>
              <a:ext uri="{FF2B5EF4-FFF2-40B4-BE49-F238E27FC236}">
                <a16:creationId xmlns:a16="http://schemas.microsoft.com/office/drawing/2014/main" id="{AAC61614-6597-4346-9270-FFA8574C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55" y="1300042"/>
            <a:ext cx="6985932" cy="42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BFFF1-5DCB-43FA-A4C8-1D19597B63D9}"/>
              </a:ext>
            </a:extLst>
          </p:cNvPr>
          <p:cNvSpPr txBox="1"/>
          <p:nvPr/>
        </p:nvSpPr>
        <p:spPr>
          <a:xfrm>
            <a:off x="8562619" y="3309664"/>
            <a:ext cx="348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Ampicillin</a:t>
            </a:r>
          </a:p>
          <a:p>
            <a:r>
              <a:rPr lang="en-US" sz="2000" b="1" dirty="0"/>
              <a:t>Cephalosporins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164413-717C-4337-A573-BB56B722411F}"/>
              </a:ext>
            </a:extLst>
          </p:cNvPr>
          <p:cNvSpPr/>
          <p:nvPr/>
        </p:nvSpPr>
        <p:spPr>
          <a:xfrm rot="10800000">
            <a:off x="6963904" y="3387669"/>
            <a:ext cx="1493003" cy="24409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163C6-282F-475F-BF85-D3069AF4D3D7}"/>
              </a:ext>
            </a:extLst>
          </p:cNvPr>
          <p:cNvSpPr txBox="1"/>
          <p:nvPr/>
        </p:nvSpPr>
        <p:spPr>
          <a:xfrm>
            <a:off x="8562619" y="1943746"/>
            <a:ext cx="348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Gentamicin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917F62-C26E-430B-84E8-B5213CA69F76}"/>
              </a:ext>
            </a:extLst>
          </p:cNvPr>
          <p:cNvSpPr/>
          <p:nvPr/>
        </p:nvSpPr>
        <p:spPr>
          <a:xfrm rot="10800000">
            <a:off x="6963904" y="2021751"/>
            <a:ext cx="1493003" cy="24409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3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787B-6965-4FD1-839B-4D5C5447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Vancomycin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10C4-DA8D-4151-8358-BD766B0B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Effective against virtually all gram-positive organisms, including Staphylococci and Streptococci, </a:t>
            </a:r>
            <a:r>
              <a:rPr lang="en-US" i="1" dirty="0">
                <a:solidFill>
                  <a:srgbClr val="FFFFFF"/>
                </a:solidFill>
              </a:rPr>
              <a:t>Enterococcus</a:t>
            </a:r>
          </a:p>
          <a:p>
            <a:r>
              <a:rPr lang="en-US" dirty="0">
                <a:solidFill>
                  <a:srgbClr val="FFFFFF"/>
                </a:solidFill>
              </a:rPr>
              <a:t>No activity against </a:t>
            </a:r>
            <a:r>
              <a:rPr lang="en-US" i="1" dirty="0">
                <a:solidFill>
                  <a:srgbClr val="FFFFFF"/>
                </a:solidFill>
              </a:rPr>
              <a:t>Listeria</a:t>
            </a:r>
            <a:r>
              <a:rPr lang="en-US" dirty="0">
                <a:solidFill>
                  <a:srgbClr val="FFFFFF"/>
                </a:solidFill>
              </a:rPr>
              <a:t> or gram-negative organisms</a:t>
            </a:r>
          </a:p>
          <a:p>
            <a:r>
              <a:rPr lang="en-US" dirty="0">
                <a:solidFill>
                  <a:srgbClr val="FFFFFF"/>
                </a:solidFill>
              </a:rPr>
              <a:t>Less effective than beta-lactams against susceptible organisms (</a:t>
            </a:r>
            <a:r>
              <a:rPr lang="en-US" dirty="0" err="1">
                <a:solidFill>
                  <a:srgbClr val="FFFFFF"/>
                </a:solidFill>
              </a:rPr>
              <a:t>eg</a:t>
            </a:r>
            <a:r>
              <a:rPr lang="en-US" dirty="0">
                <a:solidFill>
                  <a:srgbClr val="FFFFFF"/>
                </a:solidFill>
              </a:rPr>
              <a:t>, oxacillin &gt; vancomycin for MSSA, ampicillin &gt; vancomycin for GBS)</a:t>
            </a:r>
          </a:p>
          <a:p>
            <a:r>
              <a:rPr lang="en-US" dirty="0">
                <a:solidFill>
                  <a:srgbClr val="FFFFFF"/>
                </a:solidFill>
              </a:rPr>
              <a:t>Pharmacodynamics: AUC to MIC ratio (time and concentration)</a:t>
            </a:r>
          </a:p>
          <a:p>
            <a:r>
              <a:rPr lang="en-US" dirty="0">
                <a:solidFill>
                  <a:srgbClr val="FFFFFF"/>
                </a:solidFill>
              </a:rPr>
              <a:t>Toxicities: Nephrotoxic</a:t>
            </a:r>
          </a:p>
        </p:txBody>
      </p:sp>
    </p:spTree>
    <p:extLst>
      <p:ext uri="{BB962C8B-B14F-4D97-AF65-F5344CB8AC3E}">
        <p14:creationId xmlns:p14="http://schemas.microsoft.com/office/powerpoint/2010/main" val="161925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ime above mic&quot;">
            <a:extLst>
              <a:ext uri="{FF2B5EF4-FFF2-40B4-BE49-F238E27FC236}">
                <a16:creationId xmlns:a16="http://schemas.microsoft.com/office/drawing/2014/main" id="{AAC61614-6597-4346-9270-FFA8574C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55" y="1300042"/>
            <a:ext cx="6985932" cy="42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BFFF1-5DCB-43FA-A4C8-1D19597B63D9}"/>
              </a:ext>
            </a:extLst>
          </p:cNvPr>
          <p:cNvSpPr txBox="1"/>
          <p:nvPr/>
        </p:nvSpPr>
        <p:spPr>
          <a:xfrm>
            <a:off x="8562619" y="3309664"/>
            <a:ext cx="348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Ampicillin</a:t>
            </a:r>
          </a:p>
          <a:p>
            <a:r>
              <a:rPr lang="en-US" sz="2000" b="1" dirty="0"/>
              <a:t>Cephalosporins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164413-717C-4337-A573-BB56B722411F}"/>
              </a:ext>
            </a:extLst>
          </p:cNvPr>
          <p:cNvSpPr/>
          <p:nvPr/>
        </p:nvSpPr>
        <p:spPr>
          <a:xfrm rot="10800000">
            <a:off x="6963904" y="3387669"/>
            <a:ext cx="1493003" cy="24409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163C6-282F-475F-BF85-D3069AF4D3D7}"/>
              </a:ext>
            </a:extLst>
          </p:cNvPr>
          <p:cNvSpPr txBox="1"/>
          <p:nvPr/>
        </p:nvSpPr>
        <p:spPr>
          <a:xfrm>
            <a:off x="8562619" y="1943746"/>
            <a:ext cx="348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Gentamicin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917F62-C26E-430B-84E8-B5213CA69F76}"/>
              </a:ext>
            </a:extLst>
          </p:cNvPr>
          <p:cNvSpPr/>
          <p:nvPr/>
        </p:nvSpPr>
        <p:spPr>
          <a:xfrm rot="10800000">
            <a:off x="6963904" y="2021751"/>
            <a:ext cx="1493003" cy="244099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34416-000C-4D68-8B3C-4A02610B3D84}"/>
              </a:ext>
            </a:extLst>
          </p:cNvPr>
          <p:cNvSpPr txBox="1"/>
          <p:nvPr/>
        </p:nvSpPr>
        <p:spPr>
          <a:xfrm>
            <a:off x="8562619" y="2626705"/>
            <a:ext cx="348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Vancomycin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4D407C-9BF6-495F-8B49-3A0EB582C6C0}"/>
              </a:ext>
            </a:extLst>
          </p:cNvPr>
          <p:cNvSpPr/>
          <p:nvPr/>
        </p:nvSpPr>
        <p:spPr>
          <a:xfrm rot="10800000">
            <a:off x="4407505" y="2704710"/>
            <a:ext cx="4049402" cy="244098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17CB-23D0-405C-9EF8-D9A38A2B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nursery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102B-C9F9-4F9D-B215-470494F3F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Suspected or proven early-onset sepsis: Ampicillin/Gentamicin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Cephalosporins reserved for severe renal dysfunction OR suspected/proven meningitis</a:t>
            </a:r>
          </a:p>
          <a:p>
            <a:r>
              <a:rPr lang="en-US" dirty="0">
                <a:solidFill>
                  <a:srgbClr val="FFFFFF"/>
                </a:solidFill>
              </a:rPr>
              <a:t>Congenital syphilis – Penicillin</a:t>
            </a:r>
          </a:p>
          <a:p>
            <a:r>
              <a:rPr lang="en-US" dirty="0">
                <a:solidFill>
                  <a:srgbClr val="FFFFFF"/>
                </a:solidFill>
              </a:rPr>
              <a:t>Gonococcal prophylaxis (all infants) – Erythromycin ointment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No activity against </a:t>
            </a:r>
            <a:r>
              <a:rPr lang="en-US" i="1" dirty="0">
                <a:solidFill>
                  <a:srgbClr val="FFFFFF"/>
                </a:solidFill>
              </a:rPr>
              <a:t>Chlamydia trachomatis</a:t>
            </a:r>
          </a:p>
          <a:p>
            <a:r>
              <a:rPr lang="en-US" dirty="0">
                <a:solidFill>
                  <a:srgbClr val="FFFFFF"/>
                </a:solidFill>
              </a:rPr>
              <a:t>Gonococcal prophylaxis (mothers with untreated infection) – Cephalosporin x1</a:t>
            </a:r>
          </a:p>
          <a:p>
            <a:r>
              <a:rPr lang="en-US" dirty="0">
                <a:solidFill>
                  <a:srgbClr val="FFFFFF"/>
                </a:solidFill>
              </a:rPr>
              <a:t>Vancomycin rarely if ever indicated for early-onset sepsis; more commonly used for late-onset infection in the NICU setting</a:t>
            </a:r>
          </a:p>
        </p:txBody>
      </p:sp>
    </p:spTree>
    <p:extLst>
      <p:ext uri="{BB962C8B-B14F-4D97-AF65-F5344CB8AC3E}">
        <p14:creationId xmlns:p14="http://schemas.microsoft.com/office/powerpoint/2010/main" val="34357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2999-41B3-4D98-A165-13E1650A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4BC9-1E42-406A-B688-CD218E62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1) To update providers about the pharmacokinetics and pharmacodynamics of antibiotics commonly used in the nursery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2) To describe antibiotic-specific side effects and toxicity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3) To describe the adverse effects of antibiotic exposure on the microbiome and subsequent health effects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4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A6BB-2EB9-4C69-BC4F-9918F263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Microbiome</a:t>
            </a:r>
          </a:p>
        </p:txBody>
      </p:sp>
      <p:pic>
        <p:nvPicPr>
          <p:cNvPr id="9218" name="Picture 2" descr="Image result for microbiome&quot;">
            <a:extLst>
              <a:ext uri="{FF2B5EF4-FFF2-40B4-BE49-F238E27FC236}">
                <a16:creationId xmlns:a16="http://schemas.microsoft.com/office/drawing/2014/main" id="{B57F5718-BF36-45D5-BDC6-33EE837D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056" y="1769986"/>
            <a:ext cx="8151888" cy="45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9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A6BB-2EB9-4C69-BC4F-9918F263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Microbiome</a:t>
            </a:r>
          </a:p>
        </p:txBody>
      </p:sp>
      <p:pic>
        <p:nvPicPr>
          <p:cNvPr id="13314" name="Picture 2" descr="Image result for coral reef&quot;">
            <a:extLst>
              <a:ext uri="{FF2B5EF4-FFF2-40B4-BE49-F238E27FC236}">
                <a16:creationId xmlns:a16="http://schemas.microsoft.com/office/drawing/2014/main" id="{5CA95C15-6F27-4BD7-ADBC-6FE26D85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99" y="1622953"/>
            <a:ext cx="8636001" cy="47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4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017A-E943-483A-A4F0-541E565C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=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95A9-94F5-43CA-8222-E0760E2E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Transfer of bacteria begins in-utero; the placenta, amniotic fluid, and meconium are not sterile</a:t>
            </a:r>
          </a:p>
          <a:p>
            <a:r>
              <a:rPr lang="en-US" dirty="0">
                <a:solidFill>
                  <a:srgbClr val="FFFFFF"/>
                </a:solidFill>
              </a:rPr>
              <a:t>Maternal antibiotic exposure affects infant microbiome – less diversity with maternal antibiotics</a:t>
            </a:r>
          </a:p>
          <a:p>
            <a:r>
              <a:rPr lang="en-US" dirty="0">
                <a:solidFill>
                  <a:srgbClr val="FFFFFF"/>
                </a:solidFill>
              </a:rPr>
              <a:t>Gestational age affects infant microbiome – less diversity at earlier gestational ages</a:t>
            </a:r>
          </a:p>
          <a:p>
            <a:r>
              <a:rPr lang="en-US" dirty="0">
                <a:solidFill>
                  <a:srgbClr val="FFFFFF"/>
                </a:solidFill>
              </a:rPr>
              <a:t>Delivery mode affects infant microbiome – less diversity with cesarean delivery</a:t>
            </a:r>
          </a:p>
          <a:p>
            <a:r>
              <a:rPr lang="en-US" dirty="0">
                <a:solidFill>
                  <a:srgbClr val="FFFFFF"/>
                </a:solidFill>
              </a:rPr>
              <a:t>Postnatal feeding affects microbiome – less diversity with formula feeding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A89E-BE9D-4248-946F-293394F5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disruption of the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D902-D6BE-40A9-8393-607A311D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59324" cy="435133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Following even a single dose of antibacterial therapy, there is a significant loss of number and diversity of bacteria in the gut</a:t>
            </a:r>
          </a:p>
          <a:p>
            <a:r>
              <a:rPr lang="en-US" dirty="0">
                <a:solidFill>
                  <a:srgbClr val="FFFFFF"/>
                </a:solidFill>
              </a:rPr>
              <a:t>This “dysbiosis” takes weeks to months to recover from</a:t>
            </a:r>
          </a:p>
          <a:p>
            <a:r>
              <a:rPr lang="en-US" dirty="0">
                <a:solidFill>
                  <a:srgbClr val="FFFFFF"/>
                </a:solidFill>
              </a:rPr>
              <a:t>Similar effects seen in the lung and cutaneous microbiome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76C1F-BB23-4C5B-85FE-80880A74F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1313" y="1825625"/>
            <a:ext cx="40528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A855-B468-4B76-AF9E-5C3691C0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95" y="376162"/>
            <a:ext cx="11253409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Antibiotic Effects on Gut Microbiome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583C85B-68A9-49C5-B305-D684639F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7" y="1427238"/>
            <a:ext cx="10726057" cy="4089326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Greenwood et al,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 samples collected from 74 infants ≤32 weeks gestation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stratified by initial antibiotic duration (0, 1-4, ≥5 days)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proportion of Proteobacteria and less microbiome diversity (Simpson index) in infants who received antibiotics</a:t>
            </a:r>
          </a:p>
          <a:p>
            <a:endParaRPr lang="en-US" altLang="en-US" sz="3200" dirty="0"/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E10E3542-0775-4CCA-8412-0B3F63A3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381" y="3517295"/>
            <a:ext cx="4249435" cy="313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729DAAF4-B573-438D-8F06-16EC9C2C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876"/>
            <a:ext cx="10658929" cy="5211838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Rooney et al, 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Clin Infect Dis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16S rRNA sequencing of stool swabs collected from 72 NICU infants after completing antimicrobial therapy</a:t>
            </a:r>
          </a:p>
          <a:p>
            <a:pPr lvl="1"/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infants received ampicillin and an aminoglycoside</a:t>
            </a:r>
          </a:p>
          <a:p>
            <a:pPr lvl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Each additional day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antibiotics reduced richness and diversity of anaerobes (RR 0.84 [95% CI 0.73-0.95]) </a:t>
            </a:r>
          </a:p>
          <a:p>
            <a:pPr lvl="1"/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5C4CD8-420F-44BB-9269-EDB75A9C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13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Antibiotic Effects on Gut Microbiome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43A7-AA61-4A52-BB4A-05445EBB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829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Antibiotic Effects on Lung Microbiome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9854BBF-3AF3-479E-BE44-1EE7A915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Lohmann et al,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Res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Tracheal samples from infants ≤32 weeks gestation collected on day 1, 3, 7, 28</a:t>
            </a: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diversity on day 1 = </a:t>
            </a:r>
            <a:r>
              <a:rPr lang="en-US" alt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for BPD</a:t>
            </a: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 with maternal and infant antibiotic exposure</a:t>
            </a:r>
          </a:p>
          <a:p>
            <a:pPr lvl="1"/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Proteobacteria in samples correlated with increased risk for BPD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B8B4-92BB-4FCE-BF1D-202B5BA3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Dysbiosis</a:t>
            </a:r>
          </a:p>
        </p:txBody>
      </p:sp>
      <p:pic>
        <p:nvPicPr>
          <p:cNvPr id="1026" name="Picture 2" descr="Bleaching of coral reefs reduced where daily temperature changes are large  | UCI News | UCI">
            <a:extLst>
              <a:ext uri="{FF2B5EF4-FFF2-40B4-BE49-F238E27FC236}">
                <a16:creationId xmlns:a16="http://schemas.microsoft.com/office/drawing/2014/main" id="{403A95B2-1147-49B9-BDCC-DFC1D080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989" y="2237085"/>
            <a:ext cx="6762368" cy="33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ral reef&quot;">
            <a:extLst>
              <a:ext uri="{FF2B5EF4-FFF2-40B4-BE49-F238E27FC236}">
                <a16:creationId xmlns:a16="http://schemas.microsoft.com/office/drawing/2014/main" id="{C44350FD-2F04-4FDB-AF8A-5143819E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76" y="2237084"/>
            <a:ext cx="6182738" cy="33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793B9A2-106C-48B5-AAE7-F79AEA8F9D03}"/>
              </a:ext>
            </a:extLst>
          </p:cNvPr>
          <p:cNvSpPr/>
          <p:nvPr/>
        </p:nvSpPr>
        <p:spPr>
          <a:xfrm>
            <a:off x="5774622" y="3927676"/>
            <a:ext cx="1212784" cy="407715"/>
          </a:xfrm>
          <a:prstGeom prst="rightArrow">
            <a:avLst/>
          </a:prstGeom>
          <a:solidFill>
            <a:srgbClr val="FF33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4AD2-A81F-4BB3-A9E3-6C2823F4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BC3A-E0EE-4F17-8CB0-CAF591DC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75" y="1577219"/>
            <a:ext cx="11219543" cy="496872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This loss of diversity is associated with a variety of adverse outcomes even in term* newborns</a:t>
            </a:r>
          </a:p>
          <a:p>
            <a:endParaRPr lang="en-US" dirty="0"/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Increased risk for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colonization/infection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Saiman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PIDJ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Cotten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PIDJ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Increased risk for colonization/infection with multi-drug resistant organisms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Dis Child Fetal Neonatal Ed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Ramirez et al,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Neoreviews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Atopic disease (asthma, eczema)                    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Donovan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Infect Dis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BMC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Ahmadizar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 All Immunol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lvl="1">
              <a:spcBef>
                <a:spcPct val="0"/>
              </a:spcBef>
            </a:pPr>
            <a:endParaRPr lang="en-US" alt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Obesity, Metabolic Syndrome, and Diabetes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Bailey et al, 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alt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lvl="1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 et al,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 Rep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lvl="1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Singer-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Englar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Rev Gastro </a:t>
            </a:r>
            <a:r>
              <a:rPr 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Hepatol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D10B0-45CB-4966-9626-3D26D49A5E35}"/>
              </a:ext>
            </a:extLst>
          </p:cNvPr>
          <p:cNvSpPr txBox="1"/>
          <p:nvPr/>
        </p:nvSpPr>
        <p:spPr>
          <a:xfrm>
            <a:off x="7455504" y="4372840"/>
            <a:ext cx="4422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risk factor in all these studies is duration of therapy – each day increases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04BCE-C13A-4892-BCED-20640A0725AF}"/>
              </a:ext>
            </a:extLst>
          </p:cNvPr>
          <p:cNvSpPr txBox="1"/>
          <p:nvPr/>
        </p:nvSpPr>
        <p:spPr>
          <a:xfrm>
            <a:off x="619275" y="6407443"/>
            <a:ext cx="747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*Preterm infants also at increased risk for necrotizing enterocolitis, late-onset sepsis, and death</a:t>
            </a:r>
          </a:p>
        </p:txBody>
      </p:sp>
    </p:spTree>
    <p:extLst>
      <p:ext uri="{BB962C8B-B14F-4D97-AF65-F5344CB8AC3E}">
        <p14:creationId xmlns:p14="http://schemas.microsoft.com/office/powerpoint/2010/main" val="23593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100A8E-3C59-4A02-A815-B6ACCE6D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5F3DC-390F-42BD-BFDF-7144B4C46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821" y="1064380"/>
            <a:ext cx="4973562" cy="543354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E44C65-2ABE-427B-8C84-183CF52EF5E5}"/>
              </a:ext>
            </a:extLst>
          </p:cNvPr>
          <p:cNvSpPr txBox="1">
            <a:spLocks/>
          </p:cNvSpPr>
          <p:nvPr/>
        </p:nvSpPr>
        <p:spPr>
          <a:xfrm>
            <a:off x="349553" y="1685320"/>
            <a:ext cx="55916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after ≥1 dose</a:t>
            </a:r>
          </a:p>
          <a:p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pressure supports expansion of resistant organisms</a:t>
            </a:r>
          </a:p>
          <a:p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Killed bacteria release resistance genes for living bacteria to acquire (plasmids)</a:t>
            </a:r>
          </a:p>
          <a:p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Suppressed genes activated on bacterial chromosomes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F7C8-9BF1-460F-8939-B718721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Pharmacokinetics</a:t>
            </a:r>
          </a:p>
        </p:txBody>
      </p:sp>
      <p:pic>
        <p:nvPicPr>
          <p:cNvPr id="1026" name="Picture 2" descr="Image result for introduction to pharmacokinetics&quot;">
            <a:extLst>
              <a:ext uri="{FF2B5EF4-FFF2-40B4-BE49-F238E27FC236}">
                <a16:creationId xmlns:a16="http://schemas.microsoft.com/office/drawing/2014/main" id="{260A4337-F57D-4B0E-B1B6-737E46AA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425" y="1690688"/>
            <a:ext cx="6243149" cy="46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6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C29AF-3210-42E1-8AC4-D5F992BCE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828" y="333809"/>
            <a:ext cx="7968343" cy="6190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29C04-932E-46E0-9AF0-46D00B3FE8EA}"/>
              </a:ext>
            </a:extLst>
          </p:cNvPr>
          <p:cNvSpPr txBox="1"/>
          <p:nvPr/>
        </p:nvSpPr>
        <p:spPr>
          <a:xfrm>
            <a:off x="10334171" y="3691466"/>
            <a:ext cx="194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 Man et al, </a:t>
            </a:r>
            <a:r>
              <a:rPr lang="en-US" b="1" i="1" dirty="0"/>
              <a:t>Lancet</a:t>
            </a:r>
            <a:r>
              <a:rPr lang="en-US" b="1" dirty="0"/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79411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9516-9E0A-427C-9D87-8C1611DA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Probiotics?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11AF6-48B6-4C67-8378-3F8C8540A7E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261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Encouraging animal data and limited clinical experience</a:t>
            </a:r>
          </a:p>
          <a:p>
            <a:r>
              <a:rPr lang="en-US" dirty="0">
                <a:solidFill>
                  <a:srgbClr val="FFFFFF"/>
                </a:solidFill>
              </a:rPr>
              <a:t>Largest study to date in German NICUs (time-series analysis, not randomized controlled trial) demonstrated reduction in necrotizing enterocolitis and death with routine supplementation of </a:t>
            </a:r>
            <a:r>
              <a:rPr lang="en-US" i="1" dirty="0">
                <a:solidFill>
                  <a:srgbClr val="FFFFFF"/>
                </a:solidFill>
              </a:rPr>
              <a:t>Lactobacillus </a:t>
            </a:r>
            <a:r>
              <a:rPr lang="en-US" i="1" dirty="0" err="1">
                <a:solidFill>
                  <a:srgbClr val="FFFFFF"/>
                </a:solidFill>
              </a:rPr>
              <a:t>acidophilius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i="1" dirty="0">
                <a:solidFill>
                  <a:srgbClr val="FFFFFF"/>
                </a:solidFill>
              </a:rPr>
              <a:t>Bifidobacterium</a:t>
            </a:r>
            <a:r>
              <a:rPr lang="en-US" dirty="0">
                <a:solidFill>
                  <a:srgbClr val="FFFFFF"/>
                </a:solidFill>
              </a:rPr>
              <a:t> sp.</a:t>
            </a:r>
          </a:p>
          <a:p>
            <a:r>
              <a:rPr lang="en-US" dirty="0">
                <a:solidFill>
                  <a:srgbClr val="FFFFFF"/>
                </a:solidFill>
              </a:rPr>
              <a:t>BUT… no FDA-approved product in US, and case reports of sepsis and death due to probiotic products 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Mucormycosis</a:t>
            </a:r>
            <a:r>
              <a:rPr lang="en-US" dirty="0">
                <a:solidFill>
                  <a:srgbClr val="FFFFFF"/>
                </a:solidFill>
              </a:rPr>
              <a:t> following ABC </a:t>
            </a:r>
            <a:r>
              <a:rPr lang="en-US" dirty="0" err="1">
                <a:solidFill>
                  <a:srgbClr val="FFFFFF"/>
                </a:solidFill>
              </a:rPr>
              <a:t>Dophlus</a:t>
            </a:r>
            <a:r>
              <a:rPr lang="en-US" dirty="0">
                <a:solidFill>
                  <a:srgbClr val="FFFFFF"/>
                </a:solidFill>
              </a:rPr>
              <a:t> powder (UConn)</a:t>
            </a:r>
          </a:p>
          <a:p>
            <a:pPr lvl="1"/>
            <a:r>
              <a:rPr lang="en-US" i="1" dirty="0">
                <a:solidFill>
                  <a:srgbClr val="FFFFFF"/>
                </a:solidFill>
              </a:rPr>
              <a:t>Saccharomyces cerevisiae </a:t>
            </a:r>
            <a:r>
              <a:rPr lang="en-US" dirty="0">
                <a:solidFill>
                  <a:srgbClr val="FFFFFF"/>
                </a:solidFill>
              </a:rPr>
              <a:t>sepsis in preterm infant (Kolkata, India)</a:t>
            </a:r>
          </a:p>
          <a:p>
            <a:pPr lvl="1"/>
            <a:r>
              <a:rPr lang="en-US" i="1" dirty="0">
                <a:solidFill>
                  <a:srgbClr val="FFFFFF"/>
                </a:solidFill>
              </a:rPr>
              <a:t>Lactobacillus</a:t>
            </a:r>
            <a:r>
              <a:rPr lang="en-US" dirty="0">
                <a:solidFill>
                  <a:srgbClr val="FFFFFF"/>
                </a:solidFill>
              </a:rPr>
              <a:t> sepsis (Florence, Italy)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Et cetera</a:t>
            </a:r>
          </a:p>
        </p:txBody>
      </p:sp>
    </p:spTree>
    <p:extLst>
      <p:ext uri="{BB962C8B-B14F-4D97-AF65-F5344CB8AC3E}">
        <p14:creationId xmlns:p14="http://schemas.microsoft.com/office/powerpoint/2010/main" val="16902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F896AB-0E7A-462B-96D5-84A227A97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33" y="299961"/>
            <a:ext cx="10872333" cy="5636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CA3D8-23CA-47D2-8019-07FB0025C24A}"/>
              </a:ext>
            </a:extLst>
          </p:cNvPr>
          <p:cNvSpPr txBox="1"/>
          <p:nvPr/>
        </p:nvSpPr>
        <p:spPr>
          <a:xfrm>
            <a:off x="2750456" y="6216952"/>
            <a:ext cx="669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Barrington JE, et al. </a:t>
            </a:r>
            <a:r>
              <a:rPr lang="en-US" sz="2000" b="1" i="1" dirty="0"/>
              <a:t>Early Hum Dev</a:t>
            </a:r>
            <a:r>
              <a:rPr lang="en-US" sz="200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82748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0916-49F0-4E0B-B7A4-88009280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take: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159E455-2934-4EE6-8983-E2937A72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21" y="1836594"/>
            <a:ext cx="5426831" cy="32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air bags&quot;">
            <a:extLst>
              <a:ext uri="{FF2B5EF4-FFF2-40B4-BE49-F238E27FC236}">
                <a16:creationId xmlns:a16="http://schemas.microsoft.com/office/drawing/2014/main" id="{2F293F59-94FD-4F18-B3DD-10C0D0C7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780" y="1836593"/>
            <a:ext cx="5864273" cy="32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E87AA8-8FF5-4BAB-9A03-93CC99CDEB83}"/>
              </a:ext>
            </a:extLst>
          </p:cNvPr>
          <p:cNvSpPr txBox="1"/>
          <p:nvPr/>
        </p:nvSpPr>
        <p:spPr>
          <a:xfrm>
            <a:off x="917574" y="5428343"/>
            <a:ext cx="435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Antibiotic stewardship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B727E-DDE8-4749-818B-C78CFF85FA2F}"/>
              </a:ext>
            </a:extLst>
          </p:cNvPr>
          <p:cNvSpPr txBox="1"/>
          <p:nvPr/>
        </p:nvSpPr>
        <p:spPr>
          <a:xfrm>
            <a:off x="6795354" y="5428343"/>
            <a:ext cx="435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Probiotics</a:t>
            </a:r>
          </a:p>
        </p:txBody>
      </p:sp>
    </p:spTree>
    <p:extLst>
      <p:ext uri="{BB962C8B-B14F-4D97-AF65-F5344CB8AC3E}">
        <p14:creationId xmlns:p14="http://schemas.microsoft.com/office/powerpoint/2010/main" val="3176338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1C03-2B23-4410-8683-C8C15291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– Antibiotic 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38DDE-1E0F-4A20-8A25-215610EE723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109162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Antibiotics are among the most frequently-prescribed medications in the nursery setting</a:t>
            </a:r>
          </a:p>
          <a:p>
            <a:r>
              <a:rPr lang="en-US" dirty="0">
                <a:solidFill>
                  <a:srgbClr val="FFFFFF"/>
                </a:solidFill>
              </a:rPr>
              <a:t>Ampicillin, gentamicin, and penicillin account for vast majority of level 1 nursery antibiotics</a:t>
            </a:r>
          </a:p>
          <a:p>
            <a:r>
              <a:rPr lang="en-US" dirty="0">
                <a:solidFill>
                  <a:srgbClr val="FFFFFF"/>
                </a:solidFill>
              </a:rPr>
              <a:t>Beta-lactams generally well tolerated; gentamicin nephrotoxic if it accumulates</a:t>
            </a:r>
          </a:p>
          <a:p>
            <a:r>
              <a:rPr lang="en-US" dirty="0">
                <a:solidFill>
                  <a:srgbClr val="FFFFFF"/>
                </a:solidFill>
              </a:rPr>
              <a:t>Broad-spectrum therapy (cephalosporins, vancomycin, </a:t>
            </a:r>
            <a:r>
              <a:rPr lang="en-US" dirty="0" err="1">
                <a:solidFill>
                  <a:srgbClr val="FFFFFF"/>
                </a:solidFill>
              </a:rPr>
              <a:t>etc</a:t>
            </a:r>
            <a:r>
              <a:rPr lang="en-US" dirty="0">
                <a:solidFill>
                  <a:srgbClr val="FFFFFF"/>
                </a:solidFill>
              </a:rPr>
              <a:t>) should be avoided for early-onset sepsis except in specific circumstances</a:t>
            </a:r>
          </a:p>
          <a:p>
            <a:r>
              <a:rPr lang="en-US" dirty="0">
                <a:solidFill>
                  <a:srgbClr val="FFFFFF"/>
                </a:solidFill>
              </a:rPr>
              <a:t>All antibiotic exposure drives antimicrobial resistance</a:t>
            </a:r>
          </a:p>
        </p:txBody>
      </p:sp>
    </p:spTree>
    <p:extLst>
      <p:ext uri="{BB962C8B-B14F-4D97-AF65-F5344CB8AC3E}">
        <p14:creationId xmlns:p14="http://schemas.microsoft.com/office/powerpoint/2010/main" val="655830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1C03-2B23-4410-8683-C8C15291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– Microbiome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38DDE-1E0F-4A20-8A25-215610EE723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109162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Infant microbiome is a delicate ecosystem that can be disrupted by prenatal, intrapartum, and postnatal antibiotic exposure</a:t>
            </a:r>
          </a:p>
          <a:p>
            <a:r>
              <a:rPr lang="en-US" dirty="0">
                <a:solidFill>
                  <a:srgbClr val="FFFFFF"/>
                </a:solidFill>
              </a:rPr>
              <a:t>Antibiotics are lifesaving when used for proven infection but should be avoided or minimized in other situations</a:t>
            </a:r>
          </a:p>
          <a:p>
            <a:r>
              <a:rPr lang="en-US" dirty="0">
                <a:solidFill>
                  <a:srgbClr val="FFFFFF"/>
                </a:solidFill>
              </a:rPr>
              <a:t>Microbiome recovery from antibiotic exposure can be facilitated by reintroduction of healthy flora (skin-to-skin contact, breast milk feeds)</a:t>
            </a:r>
          </a:p>
          <a:p>
            <a:r>
              <a:rPr lang="en-US" dirty="0">
                <a:solidFill>
                  <a:srgbClr val="FFFFFF"/>
                </a:solidFill>
              </a:rPr>
              <a:t>Likely a role for probiotics for microbiome protection/recovery but optimal regimen not yet identified</a:t>
            </a:r>
          </a:p>
        </p:txBody>
      </p:sp>
    </p:spTree>
    <p:extLst>
      <p:ext uri="{BB962C8B-B14F-4D97-AF65-F5344CB8AC3E}">
        <p14:creationId xmlns:p14="http://schemas.microsoft.com/office/powerpoint/2010/main" val="2078075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wa.uthscsa.edu/owa/service.svc/s/GetFileAttachment?id=AAMkADNkNmM0MjRmLWIwMjgtNDA1Yy1iMWJhLWQ5MWZkZGU4N2ZlMABGAAAAAADTM9S55S%2BmSbEvY4ebcDnlBwCpamhvghgjS7uaQyCdgj0sAAAA3EPUAABWtQAbb1f2RZp350rrgCD0AAAAAFXrAAABEgAQAARqTvLVrahJpfwxzuB830I%3D&amp;X-OWA-CANARY=kM8yHdB_40SOOHop6RG9RjvvpHL5HtYIXijKN22QTdj8i1RzFjQriMjY8XmLSIOKUDT4Ex_FNoo.">
            <a:extLst>
              <a:ext uri="{FF2B5EF4-FFF2-40B4-BE49-F238E27FC236}">
                <a16:creationId xmlns:a16="http://schemas.microsoft.com/office/drawing/2014/main" id="{9150CB2E-CBA3-4605-854B-8BEDB45B6A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8600" y="3276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077C-3941-48BE-90DC-8E80D1FB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014" y="1127907"/>
            <a:ext cx="7419975" cy="2324100"/>
          </a:xfrm>
          <a:prstGeom prst="rect">
            <a:avLst/>
          </a:prstGeom>
        </p:spPr>
      </p:pic>
      <p:pic>
        <p:nvPicPr>
          <p:cNvPr id="1026" name="Picture 2" descr="Image result for baby okapi clip art">
            <a:extLst>
              <a:ext uri="{FF2B5EF4-FFF2-40B4-BE49-F238E27FC236}">
                <a16:creationId xmlns:a16="http://schemas.microsoft.com/office/drawing/2014/main" id="{FFE4CD2A-7D85-4633-81C7-6A64AFDE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600" y="1127907"/>
            <a:ext cx="188541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763F9-61A7-4894-BDE5-0DD8A82D4210}"/>
              </a:ext>
            </a:extLst>
          </p:cNvPr>
          <p:cNvSpPr txBox="1"/>
          <p:nvPr/>
        </p:nvSpPr>
        <p:spPr>
          <a:xfrm>
            <a:off x="2338387" y="3862121"/>
            <a:ext cx="7515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Email: cantey@uthscsa.edu</a:t>
            </a:r>
          </a:p>
          <a:p>
            <a:pPr algn="ctr"/>
            <a:r>
              <a:rPr lang="en-US" sz="3200" b="1" dirty="0">
                <a:latin typeface="+mj-lt"/>
              </a:rPr>
              <a:t>OKAPI Program: 210-880-9100</a:t>
            </a:r>
          </a:p>
          <a:p>
            <a:pPr algn="ctr"/>
            <a:r>
              <a:rPr lang="en-US" sz="3200" b="1" dirty="0">
                <a:latin typeface="+mj-lt"/>
              </a:rPr>
              <a:t>Twitter</a:t>
            </a:r>
            <a:r>
              <a:rPr lang="en-US" sz="3200" b="1">
                <a:latin typeface="+mj-lt"/>
              </a:rPr>
              <a:t>: @OKAPIProgram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597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F7C8-9BF1-460F-8939-B718721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Pharmacokinetics</a:t>
            </a:r>
          </a:p>
        </p:txBody>
      </p:sp>
      <p:pic>
        <p:nvPicPr>
          <p:cNvPr id="1026" name="Picture 2" descr="Image result for introduction to pharmacokinetics&quot;">
            <a:extLst>
              <a:ext uri="{FF2B5EF4-FFF2-40B4-BE49-F238E27FC236}">
                <a16:creationId xmlns:a16="http://schemas.microsoft.com/office/drawing/2014/main" id="{260A4337-F57D-4B0E-B1B6-737E46AA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425" y="1690688"/>
            <a:ext cx="6243149" cy="46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1327266-D8D9-4854-9284-14E12D162F20}"/>
              </a:ext>
            </a:extLst>
          </p:cNvPr>
          <p:cNvSpPr/>
          <p:nvPr/>
        </p:nvSpPr>
        <p:spPr>
          <a:xfrm>
            <a:off x="1761396" y="2821968"/>
            <a:ext cx="2554514" cy="287566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917CB-C935-4946-A73F-5F55C5D293B1}"/>
              </a:ext>
            </a:extLst>
          </p:cNvPr>
          <p:cNvSpPr txBox="1"/>
          <p:nvPr/>
        </p:nvSpPr>
        <p:spPr>
          <a:xfrm>
            <a:off x="546706" y="2488698"/>
            <a:ext cx="1678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Peak</a:t>
            </a:r>
          </a:p>
          <a:p>
            <a:r>
              <a:rPr lang="en-US" sz="2800" b="1" dirty="0"/>
              <a:t>[C]</a:t>
            </a:r>
            <a:r>
              <a:rPr lang="en-US" sz="2800" b="1" baseline="-25000" dirty="0"/>
              <a:t>max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5DED41-6A13-41EB-A0A7-7C17AD689ED4}"/>
              </a:ext>
            </a:extLst>
          </p:cNvPr>
          <p:cNvSpPr/>
          <p:nvPr/>
        </p:nvSpPr>
        <p:spPr>
          <a:xfrm>
            <a:off x="4181714" y="5361107"/>
            <a:ext cx="354123" cy="287566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B9AA-8892-4527-A04D-F63B5F1A239E}"/>
              </a:ext>
            </a:extLst>
          </p:cNvPr>
          <p:cNvSpPr txBox="1"/>
          <p:nvPr/>
        </p:nvSpPr>
        <p:spPr>
          <a:xfrm>
            <a:off x="1220882" y="5203483"/>
            <a:ext cx="167881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</a:t>
            </a:r>
            <a:r>
              <a:rPr lang="en-US" sz="2800" b="1" baseline="-25000" dirty="0" err="1"/>
              <a:t>max</a:t>
            </a:r>
            <a:endParaRPr lang="en-US" sz="2800" b="1" baseline="-25000" dirty="0"/>
          </a:p>
          <a:p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19828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692DDD-A2A1-4D25-8AB3-14DAF7C5F321}"/>
              </a:ext>
            </a:extLst>
          </p:cNvPr>
          <p:cNvSpPr/>
          <p:nvPr/>
        </p:nvSpPr>
        <p:spPr>
          <a:xfrm>
            <a:off x="6793894" y="3773713"/>
            <a:ext cx="4855030" cy="24480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E18E6-23D2-4D35-BBCF-D8BE86B776A0}"/>
              </a:ext>
            </a:extLst>
          </p:cNvPr>
          <p:cNvSpPr/>
          <p:nvPr/>
        </p:nvSpPr>
        <p:spPr>
          <a:xfrm>
            <a:off x="3767666" y="4501847"/>
            <a:ext cx="2197705" cy="17199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16727-469C-48F4-BB35-02D32663A605}"/>
              </a:ext>
            </a:extLst>
          </p:cNvPr>
          <p:cNvSpPr/>
          <p:nvPr/>
        </p:nvSpPr>
        <p:spPr>
          <a:xfrm>
            <a:off x="1641324" y="5152571"/>
            <a:ext cx="1116390" cy="10692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2BE62-CE14-48C5-9ABF-600DBD69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620D-8656-41DC-A228-6001728D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34752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Depends on a variety of things: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Mode of delivery (IV faster than PO)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Dose of drug (higher dose = higher peak)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Volume of distribution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23D1-5AF4-42E0-BE08-8A664DB1B852}"/>
              </a:ext>
            </a:extLst>
          </p:cNvPr>
          <p:cNvSpPr/>
          <p:nvPr/>
        </p:nvSpPr>
        <p:spPr>
          <a:xfrm>
            <a:off x="1641324" y="5152571"/>
            <a:ext cx="1116390" cy="106921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3D360-8601-4BC3-B4A4-B0E65CA51D36}"/>
              </a:ext>
            </a:extLst>
          </p:cNvPr>
          <p:cNvSpPr/>
          <p:nvPr/>
        </p:nvSpPr>
        <p:spPr>
          <a:xfrm>
            <a:off x="3767666" y="4501847"/>
            <a:ext cx="2197705" cy="171994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45E18-0C9D-4AEC-96AE-5B8A16338E9D}"/>
              </a:ext>
            </a:extLst>
          </p:cNvPr>
          <p:cNvSpPr/>
          <p:nvPr/>
        </p:nvSpPr>
        <p:spPr>
          <a:xfrm>
            <a:off x="6793894" y="3773713"/>
            <a:ext cx="4855030" cy="2448077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blue food coloring&quot;">
            <a:extLst>
              <a:ext uri="{FF2B5EF4-FFF2-40B4-BE49-F238E27FC236}">
                <a16:creationId xmlns:a16="http://schemas.microsoft.com/office/drawing/2014/main" id="{3BF988EC-692B-4AA1-9128-E1BF7CCE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9317" y="760412"/>
            <a:ext cx="1629607" cy="16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F7C8-9BF1-460F-8939-B7187211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Pharmacokinetics</a:t>
            </a:r>
          </a:p>
        </p:txBody>
      </p:sp>
      <p:pic>
        <p:nvPicPr>
          <p:cNvPr id="1026" name="Picture 2" descr="Image result for introduction to pharmacokinetics&quot;">
            <a:extLst>
              <a:ext uri="{FF2B5EF4-FFF2-40B4-BE49-F238E27FC236}">
                <a16:creationId xmlns:a16="http://schemas.microsoft.com/office/drawing/2014/main" id="{260A4337-F57D-4B0E-B1B6-737E46AA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425" y="1690688"/>
            <a:ext cx="6243149" cy="46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1327266-D8D9-4854-9284-14E12D162F20}"/>
              </a:ext>
            </a:extLst>
          </p:cNvPr>
          <p:cNvSpPr/>
          <p:nvPr/>
        </p:nvSpPr>
        <p:spPr>
          <a:xfrm rot="10800000">
            <a:off x="8162196" y="5073541"/>
            <a:ext cx="2554514" cy="287566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917CB-C935-4946-A73F-5F55C5D293B1}"/>
              </a:ext>
            </a:extLst>
          </p:cNvPr>
          <p:cNvSpPr txBox="1"/>
          <p:nvPr/>
        </p:nvSpPr>
        <p:spPr>
          <a:xfrm>
            <a:off x="10716710" y="4955868"/>
            <a:ext cx="167881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Trough</a:t>
            </a:r>
          </a:p>
          <a:p>
            <a:endParaRPr lang="en-US" sz="2800" b="1" baseline="-250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5DED41-6A13-41EB-A0A7-7C17AD689ED4}"/>
              </a:ext>
            </a:extLst>
          </p:cNvPr>
          <p:cNvSpPr/>
          <p:nvPr/>
        </p:nvSpPr>
        <p:spPr>
          <a:xfrm>
            <a:off x="4181714" y="5361107"/>
            <a:ext cx="1320184" cy="287566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B9AA-8892-4527-A04D-F63B5F1A239E}"/>
              </a:ext>
            </a:extLst>
          </p:cNvPr>
          <p:cNvSpPr txBox="1"/>
          <p:nvPr/>
        </p:nvSpPr>
        <p:spPr>
          <a:xfrm>
            <a:off x="1899250" y="5217324"/>
            <a:ext cx="167881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</a:t>
            </a:r>
            <a:r>
              <a:rPr lang="en-US" sz="2800" b="1" baseline="-25000" dirty="0"/>
              <a:t>1/2</a:t>
            </a:r>
          </a:p>
          <a:p>
            <a:endParaRPr lang="en-US" sz="2800" b="1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3722C-EA80-4180-BAA6-1DE949C1EBCA}"/>
              </a:ext>
            </a:extLst>
          </p:cNvPr>
          <p:cNvSpPr txBox="1"/>
          <p:nvPr/>
        </p:nvSpPr>
        <p:spPr>
          <a:xfrm>
            <a:off x="9439453" y="3914899"/>
            <a:ext cx="167881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[C]</a:t>
            </a:r>
            <a:r>
              <a:rPr lang="en-US" sz="2800" b="1" baseline="-25000" dirty="0"/>
              <a:t>1/2</a:t>
            </a:r>
          </a:p>
          <a:p>
            <a:endParaRPr lang="en-US" sz="2800" b="1" baseline="-25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59563E0-A0ED-4D0D-9BF5-525D6B3890B1}"/>
              </a:ext>
            </a:extLst>
          </p:cNvPr>
          <p:cNvSpPr/>
          <p:nvPr/>
        </p:nvSpPr>
        <p:spPr>
          <a:xfrm rot="10800000">
            <a:off x="5501898" y="4081887"/>
            <a:ext cx="3937555" cy="287567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D2B3-C375-466F-A075-C3B03029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082C-A3CA-4586-98D0-0964D1522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Depends on a variety of factors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Renal and/or hepatic clearance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Binding of drug to proteins (slows clearance)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Half-life of drug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Frequency of dosing</a:t>
            </a:r>
          </a:p>
        </p:txBody>
      </p:sp>
      <p:pic>
        <p:nvPicPr>
          <p:cNvPr id="7170" name="Picture 2" descr="Image result for diaper on a scale&quot;">
            <a:extLst>
              <a:ext uri="{FF2B5EF4-FFF2-40B4-BE49-F238E27FC236}">
                <a16:creationId xmlns:a16="http://schemas.microsoft.com/office/drawing/2014/main" id="{52E95BD8-3C31-405D-9372-C617EF40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987" y="3352800"/>
            <a:ext cx="4050883" cy="33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9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F6EA-CEF0-4901-BC3A-DEBB4091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Steady-state</a:t>
            </a:r>
          </a:p>
        </p:txBody>
      </p:sp>
      <p:pic>
        <p:nvPicPr>
          <p:cNvPr id="4098" name="Picture 2" descr="Image result for steady state pharmacokinetics&quot;">
            <a:extLst>
              <a:ext uri="{FF2B5EF4-FFF2-40B4-BE49-F238E27FC236}">
                <a16:creationId xmlns:a16="http://schemas.microsoft.com/office/drawing/2014/main" id="{9E5F64AE-F71C-4D41-88F1-2B909E0D9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596" y="1577860"/>
            <a:ext cx="6893194" cy="49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6ABAAD-0675-4C57-828B-10C619C27758}"/>
              </a:ext>
            </a:extLst>
          </p:cNvPr>
          <p:cNvSpPr txBox="1"/>
          <p:nvPr/>
        </p:nvSpPr>
        <p:spPr>
          <a:xfrm>
            <a:off x="8304186" y="215943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Classically described as achieved after 4 to 5 half-lives of drug…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6891E-1C7D-4E5D-BBB5-2068EB8B6501}"/>
              </a:ext>
            </a:extLst>
          </p:cNvPr>
          <p:cNvSpPr txBox="1"/>
          <p:nvPr/>
        </p:nvSpPr>
        <p:spPr>
          <a:xfrm>
            <a:off x="8358430" y="3691179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…but neonates do not have stable clearance or volume of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997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1806-AD77-47FE-A209-A944229C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first 7-10 days after delivery: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AD2C-C7D6-4C73-966E-CF2A958D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Infants lose 7-12% of their body weight (changing dose)</a:t>
            </a:r>
          </a:p>
          <a:p>
            <a:r>
              <a:rPr lang="en-US" dirty="0">
                <a:solidFill>
                  <a:srgbClr val="FFFFFF"/>
                </a:solidFill>
              </a:rPr>
              <a:t>Mostly extracellular water (changing volume of distribution)</a:t>
            </a:r>
          </a:p>
          <a:p>
            <a:r>
              <a:rPr lang="en-US" dirty="0">
                <a:solidFill>
                  <a:srgbClr val="FFFFFF"/>
                </a:solidFill>
              </a:rPr>
              <a:t>Begin to mature their renal and hepatic clearance systems (changing excretion)</a:t>
            </a:r>
          </a:p>
        </p:txBody>
      </p:sp>
      <p:pic>
        <p:nvPicPr>
          <p:cNvPr id="6146" name="Picture 2" descr="Image result for duck gallery fair&quot;">
            <a:extLst>
              <a:ext uri="{FF2B5EF4-FFF2-40B4-BE49-F238E27FC236}">
                <a16:creationId xmlns:a16="http://schemas.microsoft.com/office/drawing/2014/main" id="{9ECA47D5-2336-43C5-AC55-F4286435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280318"/>
            <a:ext cx="4096717" cy="23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armacists on rounds">
            <a:extLst>
              <a:ext uri="{FF2B5EF4-FFF2-40B4-BE49-F238E27FC236}">
                <a16:creationId xmlns:a16="http://schemas.microsoft.com/office/drawing/2014/main" id="{C4124E3B-2066-4F61-8433-63A5316F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085" y="4280434"/>
            <a:ext cx="3448594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7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blo 1">
      <a:dk1>
        <a:srgbClr val="FFFF00"/>
      </a:dk1>
      <a:lt1>
        <a:srgbClr val="002060"/>
      </a:lt1>
      <a:dk2>
        <a:srgbClr val="002060"/>
      </a:dk2>
      <a:lt2>
        <a:srgbClr val="FFFF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1396</Words>
  <Application>Microsoft Macintosh PowerPoint</Application>
  <PresentationFormat>Widescreen</PresentationFormat>
  <Paragraphs>193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Antibiotics in Newborns:  Each Day Matters</vt:lpstr>
      <vt:lpstr>Objectives</vt:lpstr>
      <vt:lpstr>Pharmacokinetics</vt:lpstr>
      <vt:lpstr>Pharmacokinetics</vt:lpstr>
      <vt:lpstr>Distribution</vt:lpstr>
      <vt:lpstr>Pharmacokinetics</vt:lpstr>
      <vt:lpstr>Elimination</vt:lpstr>
      <vt:lpstr>Steady-state</vt:lpstr>
      <vt:lpstr>In the first 7-10 days after delivery:</vt:lpstr>
      <vt:lpstr>Antibiotics in the Newborn Nursery</vt:lpstr>
      <vt:lpstr>Ampicillin</vt:lpstr>
      <vt:lpstr>PowerPoint Presentation</vt:lpstr>
      <vt:lpstr>Gentamicin</vt:lpstr>
      <vt:lpstr>PowerPoint Presentation</vt:lpstr>
      <vt:lpstr>Cephalosporins</vt:lpstr>
      <vt:lpstr>PowerPoint Presentation</vt:lpstr>
      <vt:lpstr>Vancomycin</vt:lpstr>
      <vt:lpstr>PowerPoint Presentation</vt:lpstr>
      <vt:lpstr>Common nursery indications</vt:lpstr>
      <vt:lpstr>Microbiome</vt:lpstr>
      <vt:lpstr>Microbiome</vt:lpstr>
      <vt:lpstr>Diversity = Good</vt:lpstr>
      <vt:lpstr>Antibiotic disruption of the microbiome</vt:lpstr>
      <vt:lpstr>Antibiotic Effects on Gut Microbiome</vt:lpstr>
      <vt:lpstr>Antibiotic Effects on Gut Microbiome</vt:lpstr>
      <vt:lpstr>Antibiotic Effects on Lung Microbiome</vt:lpstr>
      <vt:lpstr>Dysbiosis</vt:lpstr>
      <vt:lpstr>Dysbiosis</vt:lpstr>
      <vt:lpstr>Resistance</vt:lpstr>
      <vt:lpstr>PowerPoint Presentation</vt:lpstr>
      <vt:lpstr>Probiotics?</vt:lpstr>
      <vt:lpstr>PowerPoint Presentation</vt:lpstr>
      <vt:lpstr>My take:</vt:lpstr>
      <vt:lpstr>Conclusions – Antibiotic use</vt:lpstr>
      <vt:lpstr>Conclusions – Microbiome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Stewardship in the UHS NICU –  Update and PDSA cycle #2</dc:title>
  <dc:creator>Cantey, Joseph B</dc:creator>
  <cp:lastModifiedBy>Ward, Kimberly</cp:lastModifiedBy>
  <cp:revision>80</cp:revision>
  <dcterms:created xsi:type="dcterms:W3CDTF">2018-09-04T16:57:08Z</dcterms:created>
  <dcterms:modified xsi:type="dcterms:W3CDTF">2023-10-23T13:45:54Z</dcterms:modified>
</cp:coreProperties>
</file>