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9" r:id="rId3"/>
    <p:sldId id="345" r:id="rId4"/>
    <p:sldId id="290" r:id="rId5"/>
    <p:sldId id="291" r:id="rId6"/>
    <p:sldId id="339" r:id="rId7"/>
    <p:sldId id="346" r:id="rId8"/>
    <p:sldId id="292" r:id="rId9"/>
    <p:sldId id="293" r:id="rId10"/>
    <p:sldId id="294" r:id="rId11"/>
    <p:sldId id="295" r:id="rId12"/>
    <p:sldId id="296" r:id="rId13"/>
    <p:sldId id="337" r:id="rId14"/>
    <p:sldId id="297" r:id="rId15"/>
    <p:sldId id="302" r:id="rId16"/>
    <p:sldId id="340" r:id="rId17"/>
    <p:sldId id="298" r:id="rId18"/>
    <p:sldId id="299" r:id="rId19"/>
    <p:sldId id="300" r:id="rId20"/>
    <p:sldId id="303" r:id="rId21"/>
    <p:sldId id="304" r:id="rId22"/>
    <p:sldId id="344" r:id="rId23"/>
    <p:sldId id="313" r:id="rId24"/>
    <p:sldId id="314" r:id="rId25"/>
    <p:sldId id="315" r:id="rId26"/>
    <p:sldId id="306" r:id="rId27"/>
    <p:sldId id="307" r:id="rId28"/>
    <p:sldId id="308" r:id="rId29"/>
    <p:sldId id="309" r:id="rId30"/>
    <p:sldId id="341" r:id="rId31"/>
    <p:sldId id="342" r:id="rId32"/>
    <p:sldId id="317" r:id="rId33"/>
    <p:sldId id="318" r:id="rId34"/>
    <p:sldId id="319" r:id="rId35"/>
    <p:sldId id="322" r:id="rId36"/>
    <p:sldId id="323" r:id="rId37"/>
    <p:sldId id="324" r:id="rId38"/>
    <p:sldId id="330" r:id="rId39"/>
    <p:sldId id="328" r:id="rId40"/>
    <p:sldId id="327" r:id="rId41"/>
    <p:sldId id="326" r:id="rId42"/>
    <p:sldId id="329" r:id="rId43"/>
    <p:sldId id="331" r:id="rId44"/>
    <p:sldId id="332" r:id="rId45"/>
    <p:sldId id="333" r:id="rId46"/>
    <p:sldId id="334" r:id="rId47"/>
    <p:sldId id="335" r:id="rId48"/>
    <p:sldId id="336" r:id="rId49"/>
    <p:sldId id="34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ey, Joseph B" initials="CJB" lastIdx="1" clrIdx="0">
    <p:extLst>
      <p:ext uri="{19B8F6BF-5375-455C-9EA6-DF929625EA0E}">
        <p15:presenceInfo xmlns:p15="http://schemas.microsoft.com/office/powerpoint/2012/main" userId="S-1-5-21-2040614739-809196085-285429281-1743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5B82E"/>
    <a:srgbClr val="5A6E5A"/>
    <a:srgbClr val="FFFF00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67BDC-A4F9-476A-B33F-D942C9A3809E}" v="4" dt="2023-10-20T16:56:57.158"/>
  </p1510:revLst>
</p1510:revInfo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48" autoAdjust="0"/>
  </p:normalViewPr>
  <p:slideViewPr>
    <p:cSldViewPr>
      <p:cViewPr varScale="1">
        <p:scale>
          <a:sx n="99" d="100"/>
          <a:sy n="99" d="100"/>
        </p:scale>
        <p:origin x="19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Cantey" userId="91969b5399859616" providerId="LiveId" clId="{8CAA3F56-9509-4870-AC07-D74F32B42C20}"/>
    <pc:docChg chg="custSel modSld">
      <pc:chgData name="Joseph Cantey" userId="91969b5399859616" providerId="LiveId" clId="{8CAA3F56-9509-4870-AC07-D74F32B42C20}" dt="2023-03-03T03:12:34.616" v="0" actId="313"/>
      <pc:docMkLst>
        <pc:docMk/>
      </pc:docMkLst>
      <pc:sldChg chg="modSp mod">
        <pc:chgData name="Joseph Cantey" userId="91969b5399859616" providerId="LiveId" clId="{8CAA3F56-9509-4870-AC07-D74F32B42C20}" dt="2023-03-03T03:12:34.616" v="0" actId="313"/>
        <pc:sldMkLst>
          <pc:docMk/>
          <pc:sldMk cId="1214502115" sldId="326"/>
        </pc:sldMkLst>
        <pc:spChg chg="mod">
          <ac:chgData name="Joseph Cantey" userId="91969b5399859616" providerId="LiveId" clId="{8CAA3F56-9509-4870-AC07-D74F32B42C20}" dt="2023-03-03T03:12:34.616" v="0" actId="313"/>
          <ac:spMkLst>
            <pc:docMk/>
            <pc:sldMk cId="1214502115" sldId="326"/>
            <ac:spMk id="3" creationId="{79DD7E9D-4FE7-4DFA-86AC-D415DB016DA7}"/>
          </ac:spMkLst>
        </pc:spChg>
      </pc:sldChg>
    </pc:docChg>
  </pc:docChgLst>
  <pc:docChgLst>
    <pc:chgData name="Joseph Cantey" userId="91969b5399859616" providerId="LiveId" clId="{7E967BDC-A4F9-476A-B33F-D942C9A3809E}"/>
    <pc:docChg chg="modSld">
      <pc:chgData name="Joseph Cantey" userId="91969b5399859616" providerId="LiveId" clId="{7E967BDC-A4F9-476A-B33F-D942C9A3809E}" dt="2023-10-20T16:56:57.142" v="39" actId="1076"/>
      <pc:docMkLst>
        <pc:docMk/>
      </pc:docMkLst>
      <pc:sldChg chg="modSp mod">
        <pc:chgData name="Joseph Cantey" userId="91969b5399859616" providerId="LiveId" clId="{7E967BDC-A4F9-476A-B33F-D942C9A3809E}" dt="2023-10-20T16:55:22.335" v="4" actId="20577"/>
        <pc:sldMkLst>
          <pc:docMk/>
          <pc:sldMk cId="0" sldId="256"/>
        </pc:sldMkLst>
        <pc:spChg chg="mod">
          <ac:chgData name="Joseph Cantey" userId="91969b5399859616" providerId="LiveId" clId="{7E967BDC-A4F9-476A-B33F-D942C9A3809E}" dt="2023-10-20T16:55:22.335" v="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Joseph Cantey" userId="91969b5399859616" providerId="LiveId" clId="{7E967BDC-A4F9-476A-B33F-D942C9A3809E}" dt="2023-10-20T16:56:57.142" v="39" actId="1076"/>
        <pc:sldMkLst>
          <pc:docMk/>
          <pc:sldMk cId="0" sldId="343"/>
        </pc:sldMkLst>
        <pc:spChg chg="mod">
          <ac:chgData name="Joseph Cantey" userId="91969b5399859616" providerId="LiveId" clId="{7E967BDC-A4F9-476A-B33F-D942C9A3809E}" dt="2023-10-20T16:56:57.142" v="39" actId="1076"/>
          <ac:spMkLst>
            <pc:docMk/>
            <pc:sldMk cId="0" sldId="343"/>
            <ac:spMk id="614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D9D070-4FF5-4614-AB96-D4B5D9EECFEA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87F7D8-5C9A-45BE-B146-221E4139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7F7D8-5C9A-45BE-B146-221E4139D63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7F7D8-5C9A-45BE-B146-221E4139D63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5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C674C-4BE1-441E-854C-29084F9DCDD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96DC-6DA8-4F65-B537-B82E3E1736E8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EA10-6019-49E8-9D09-75C28766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4AA2-D215-451B-B0EF-70B8B350DC95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C210-57A3-4218-9CCA-3F69C355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067A-B005-44D6-B8FC-E4763EC0437E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9879-C7E2-494A-8E91-50DACBB7D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FA1D-3F1A-46DE-BDFF-F4CBAA369E5C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1076-02FB-4E8A-94B7-E2EBC440B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8E7D-5306-4CB2-8AF1-C3424AF6942D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C5DB-705D-4D96-AE0C-4F970B97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F13D-4CC7-4EA1-A822-3E94CF200244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2E6C-C142-4696-ADB0-3673E313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EC0C-2530-4959-B107-A08373B95D22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29B6-640A-4C2C-B4CA-EEBCBEF70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9F53-B80A-4816-A40A-C42E32DC3992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A9FD-BA30-4FAE-9FA0-DABF3D13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D23F-F99C-4C44-81C2-6BE94FC5682C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C352-1C61-4440-8DEE-CFD1E8704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5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C7E2-69F4-41C0-9994-10333B311B59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61F5-595D-489A-BE93-A5CC9D59D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8C01-00CD-4624-BBFC-0EB13FAF46A3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8A73-D035-4A2D-8690-27849DAB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E72B12-E09A-4B91-A378-153C76596108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DF2FC-0BFB-42F4-A6BD-A22D44D82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m/url?sa=i&amp;rct=j&amp;q=&amp;esrc=s&amp;source=images&amp;cd=&amp;cad=rja&amp;uact=8&amp;ved=0ahUKEwilt_z7uO_SAhUG5IMKHQn-B1MQjRwIBw&amp;url=https://blogs.uthscsa.edu/rebranding/&amp;bvm=bv.150729734,d.cGw&amp;psig=AFQjCNEfLHBR8oTSVjCzrH1mEWNaIsEm0w&amp;ust=1490455338174541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86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“Hot” Topics in Chorioamnionitis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9775"/>
            <a:ext cx="69342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J.B. Cantey, MD, MPH</a:t>
            </a:r>
          </a:p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Ongoing Care of Congenital and Perinatal Infections (OKAPI) Program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711D89-F9F7-4375-94B3-FC1B9ACA9C78}"/>
              </a:ext>
            </a:extLst>
          </p:cNvPr>
          <p:cNvSpPr txBox="1"/>
          <p:nvPr/>
        </p:nvSpPr>
        <p:spPr>
          <a:xfrm>
            <a:off x="5410200" y="533400"/>
            <a:ext cx="342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Introduction of bacteria from genitourinary tract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Infection ascends to choriodecidua, replicates, and invades OR directly invades the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Amniotic cavity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Image result for womb clip art">
            <a:extLst>
              <a:ext uri="{FF2B5EF4-FFF2-40B4-BE49-F238E27FC236}">
                <a16:creationId xmlns:a16="http://schemas.microsoft.com/office/drawing/2014/main" id="{D2A0598E-42CE-4191-8753-7E3E5C78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791075" cy="56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51FC10-5BCC-4B3F-B162-D7526C7E6E81}"/>
              </a:ext>
            </a:extLst>
          </p:cNvPr>
          <p:cNvSpPr/>
          <p:nvPr/>
        </p:nvSpPr>
        <p:spPr>
          <a:xfrm>
            <a:off x="2776537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1D26F-BCAE-49FB-BFF0-F7540762D093}"/>
              </a:ext>
            </a:extLst>
          </p:cNvPr>
          <p:cNvSpPr/>
          <p:nvPr/>
        </p:nvSpPr>
        <p:spPr>
          <a:xfrm>
            <a:off x="36576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89A24D-2B5C-411E-A04C-FF5272A0469D}"/>
              </a:ext>
            </a:extLst>
          </p:cNvPr>
          <p:cNvSpPr/>
          <p:nvPr/>
        </p:nvSpPr>
        <p:spPr>
          <a:xfrm>
            <a:off x="32766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4FAB32-E6F0-4AF1-9600-856627E7192D}"/>
              </a:ext>
            </a:extLst>
          </p:cNvPr>
          <p:cNvSpPr/>
          <p:nvPr/>
        </p:nvSpPr>
        <p:spPr>
          <a:xfrm>
            <a:off x="32004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120A84-7B8F-41A0-9F96-3E0DA7FB8CE3}"/>
              </a:ext>
            </a:extLst>
          </p:cNvPr>
          <p:cNvSpPr/>
          <p:nvPr/>
        </p:nvSpPr>
        <p:spPr>
          <a:xfrm>
            <a:off x="4414837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C190C9-3EB2-40A5-B3E3-62388F922BB3}"/>
              </a:ext>
            </a:extLst>
          </p:cNvPr>
          <p:cNvSpPr txBox="1"/>
          <p:nvPr/>
        </p:nvSpPr>
        <p:spPr>
          <a:xfrm>
            <a:off x="5410200" y="457200"/>
            <a:ext cx="3429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Introduction of bacteria from genitourinary tract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Infection ascends to choriodecidua, replicates, and invades OR directly invades the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Amniotic cavity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Infant aspirates infected amniotic fluid, leading to pneumonia/sepsis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Image result for womb clip art">
            <a:extLst>
              <a:ext uri="{FF2B5EF4-FFF2-40B4-BE49-F238E27FC236}">
                <a16:creationId xmlns:a16="http://schemas.microsoft.com/office/drawing/2014/main" id="{15F74035-0AC6-4B95-A8B4-A135BC62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791075" cy="56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160FEF-C6C6-452B-ADAA-EA8D49F2461E}"/>
              </a:ext>
            </a:extLst>
          </p:cNvPr>
          <p:cNvSpPr/>
          <p:nvPr/>
        </p:nvSpPr>
        <p:spPr>
          <a:xfrm>
            <a:off x="2057400" y="34997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21C3FF-BE07-47E8-B691-0DE15FDD408C}"/>
              </a:ext>
            </a:extLst>
          </p:cNvPr>
          <p:cNvSpPr/>
          <p:nvPr/>
        </p:nvSpPr>
        <p:spPr>
          <a:xfrm>
            <a:off x="289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75D859-7FA1-4797-BB06-1D7EC1CDF095}"/>
              </a:ext>
            </a:extLst>
          </p:cNvPr>
          <p:cNvSpPr/>
          <p:nvPr/>
        </p:nvSpPr>
        <p:spPr>
          <a:xfrm>
            <a:off x="29718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7B4D30-43D2-41EC-A91B-7663B4723E8E}"/>
              </a:ext>
            </a:extLst>
          </p:cNvPr>
          <p:cNvSpPr/>
          <p:nvPr/>
        </p:nvSpPr>
        <p:spPr>
          <a:xfrm>
            <a:off x="3209925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A2295A-35DA-4E87-BAAD-3AC36C55499F}"/>
              </a:ext>
            </a:extLst>
          </p:cNvPr>
          <p:cNvSpPr/>
          <p:nvPr/>
        </p:nvSpPr>
        <p:spPr>
          <a:xfrm>
            <a:off x="3328987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ED8C68-F8D6-48FC-B2B9-74EB9818502B}"/>
              </a:ext>
            </a:extLst>
          </p:cNvPr>
          <p:cNvSpPr/>
          <p:nvPr/>
        </p:nvSpPr>
        <p:spPr>
          <a:xfrm>
            <a:off x="3524249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0DED3-9146-4854-91DE-44C7956A34D5}"/>
              </a:ext>
            </a:extLst>
          </p:cNvPr>
          <p:cNvSpPr/>
          <p:nvPr/>
        </p:nvSpPr>
        <p:spPr>
          <a:xfrm>
            <a:off x="3567112" y="2990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044027-9601-4C5B-82C6-D74CB8EBA95A}"/>
              </a:ext>
            </a:extLst>
          </p:cNvPr>
          <p:cNvSpPr/>
          <p:nvPr/>
        </p:nvSpPr>
        <p:spPr>
          <a:xfrm>
            <a:off x="41148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E3BD-7BD2-468E-97CF-1C298D65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- 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43B2-B7DC-49CA-8249-C44016D65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Etiology of chorioamnionitis often polymicrobial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Most frequently identified:</a:t>
            </a:r>
          </a:p>
          <a:p>
            <a:pPr lvl="1"/>
            <a:r>
              <a:rPr lang="en-US" sz="2400" i="1" dirty="0">
                <a:solidFill>
                  <a:srgbClr val="FFFFFF"/>
                </a:solidFill>
              </a:rPr>
              <a:t>Mycoplasma hominis</a:t>
            </a:r>
          </a:p>
          <a:p>
            <a:pPr lvl="1"/>
            <a:r>
              <a:rPr lang="en-US" sz="2400" i="1" dirty="0" err="1">
                <a:solidFill>
                  <a:srgbClr val="FFFFFF"/>
                </a:solidFill>
              </a:rPr>
              <a:t>Ureaplasma</a:t>
            </a:r>
            <a:r>
              <a:rPr lang="en-US" sz="2400" dirty="0">
                <a:solidFill>
                  <a:srgbClr val="FFFFFF"/>
                </a:solidFill>
              </a:rPr>
              <a:t> sp.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Group B </a:t>
            </a:r>
            <a:r>
              <a:rPr lang="en-US" sz="2400" i="1" dirty="0">
                <a:solidFill>
                  <a:srgbClr val="FFFFFF"/>
                </a:solidFill>
              </a:rPr>
              <a:t>Streptococcus</a:t>
            </a:r>
          </a:p>
          <a:p>
            <a:pPr lvl="1"/>
            <a:r>
              <a:rPr lang="en-US" sz="2400" i="1" dirty="0">
                <a:solidFill>
                  <a:srgbClr val="FFFFFF"/>
                </a:solidFill>
              </a:rPr>
              <a:t>E. coli </a:t>
            </a:r>
            <a:r>
              <a:rPr lang="en-US" sz="2400" dirty="0">
                <a:solidFill>
                  <a:srgbClr val="FFFFFF"/>
                </a:solidFill>
              </a:rPr>
              <a:t>and other enteric gram-negatives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Anaerobes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In contrast to neonatal sepsis, which is virtually always monomicrobial</a:t>
            </a:r>
          </a:p>
        </p:txBody>
      </p:sp>
    </p:spTree>
    <p:extLst>
      <p:ext uri="{BB962C8B-B14F-4D97-AF65-F5344CB8AC3E}">
        <p14:creationId xmlns:p14="http://schemas.microsoft.com/office/powerpoint/2010/main" val="39975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740A-99B9-4B4A-91A8-B9A7A042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Ureaplasma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Mycoplasma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D848-FE83-4232-A21E-C2EAD52D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FFFF"/>
                </a:solidFill>
              </a:rPr>
              <a:t>Ureaplasma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parvum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i="1" dirty="0" err="1">
                <a:solidFill>
                  <a:srgbClr val="FFFFFF"/>
                </a:solidFill>
              </a:rPr>
              <a:t>urealyticum</a:t>
            </a:r>
            <a:r>
              <a:rPr lang="en-US" dirty="0">
                <a:solidFill>
                  <a:srgbClr val="FFFFFF"/>
                </a:solidFill>
              </a:rPr>
              <a:t> as well as </a:t>
            </a:r>
            <a:r>
              <a:rPr lang="en-US" i="1" dirty="0">
                <a:solidFill>
                  <a:srgbClr val="FFFFFF"/>
                </a:solidFill>
              </a:rPr>
              <a:t>Mycoplasma hominis </a:t>
            </a:r>
            <a:r>
              <a:rPr lang="en-US" dirty="0">
                <a:solidFill>
                  <a:srgbClr val="FFFFFF"/>
                </a:solidFill>
              </a:rPr>
              <a:t>are common colonizers of the maternal GU tract</a:t>
            </a:r>
          </a:p>
          <a:p>
            <a:r>
              <a:rPr lang="en-US" dirty="0">
                <a:solidFill>
                  <a:srgbClr val="FFFFFF"/>
                </a:solidFill>
              </a:rPr>
              <a:t>Have clearly been linked to histologic chorioamnionitis and postpartum fever</a:t>
            </a:r>
          </a:p>
          <a:p>
            <a:r>
              <a:rPr lang="en-US" dirty="0">
                <a:solidFill>
                  <a:srgbClr val="FFFFFF"/>
                </a:solidFill>
              </a:rPr>
              <a:t>The role they play in clinical chorioamnionitis, neonatal sepsis and pneumonia, and late sequelae are unclear</a:t>
            </a:r>
          </a:p>
        </p:txBody>
      </p:sp>
    </p:spTree>
    <p:extLst>
      <p:ext uri="{BB962C8B-B14F-4D97-AF65-F5344CB8AC3E}">
        <p14:creationId xmlns:p14="http://schemas.microsoft.com/office/powerpoint/2010/main" val="38250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AAB4-E0E4-424A-B9AE-0FE610D7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 for Chorioamnionitis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54696-9FA6-4544-881A-5C64B8BF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Duration of labor</a:t>
            </a:r>
          </a:p>
          <a:p>
            <a:r>
              <a:rPr lang="en-US" dirty="0">
                <a:solidFill>
                  <a:srgbClr val="FFFFFF"/>
                </a:solidFill>
              </a:rPr>
              <a:t>Duration of rupture of membranes</a:t>
            </a:r>
          </a:p>
          <a:p>
            <a:r>
              <a:rPr lang="en-US" dirty="0">
                <a:solidFill>
                  <a:srgbClr val="FFFFFF"/>
                </a:solidFill>
              </a:rPr>
              <a:t>Number of vaginal examinations</a:t>
            </a:r>
          </a:p>
          <a:p>
            <a:r>
              <a:rPr lang="en-US" dirty="0">
                <a:solidFill>
                  <a:srgbClr val="FFFFFF"/>
                </a:solidFill>
              </a:rPr>
              <a:t>Use of intraamniotic monitors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8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0CCB-6300-4199-B261-A64693B8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1C37-0C4D-4F97-8C87-A31B65359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Reported incidence of chorioamnionitis ranges from 0.5-10% of all live births</a:t>
            </a:r>
          </a:p>
          <a:p>
            <a:r>
              <a:rPr lang="en-US" dirty="0">
                <a:solidFill>
                  <a:srgbClr val="FFFFFF"/>
                </a:solidFill>
              </a:rPr>
              <a:t>Incidence is higher among preterm infants (15-40%)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These numbers exclude chorioamnionitis which is only detected on histopathology, when clinical signs are not apparent.</a:t>
            </a:r>
          </a:p>
        </p:txBody>
      </p:sp>
    </p:spTree>
    <p:extLst>
      <p:ext uri="{BB962C8B-B14F-4D97-AF65-F5344CB8AC3E}">
        <p14:creationId xmlns:p14="http://schemas.microsoft.com/office/powerpoint/2010/main" val="16604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DA9291B-F964-4BB6-AA0E-DAF8453BEAB4}"/>
              </a:ext>
            </a:extLst>
          </p:cNvPr>
          <p:cNvSpPr/>
          <p:nvPr/>
        </p:nvSpPr>
        <p:spPr>
          <a:xfrm>
            <a:off x="457200" y="457200"/>
            <a:ext cx="4191000" cy="5943600"/>
          </a:xfrm>
          <a:prstGeom prst="triangle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24B3EA-B083-4B91-BBD5-1750B6FA0FAC}"/>
              </a:ext>
            </a:extLst>
          </p:cNvPr>
          <p:cNvCxnSpPr>
            <a:cxnSpLocks/>
          </p:cNvCxnSpPr>
          <p:nvPr/>
        </p:nvCxnSpPr>
        <p:spPr>
          <a:xfrm>
            <a:off x="2514600" y="609600"/>
            <a:ext cx="6019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8936F-341C-44AD-A7CB-FBC05AB28FBD}"/>
              </a:ext>
            </a:extLst>
          </p:cNvPr>
          <p:cNvCxnSpPr>
            <a:cxnSpLocks/>
          </p:cNvCxnSpPr>
          <p:nvPr/>
        </p:nvCxnSpPr>
        <p:spPr>
          <a:xfrm>
            <a:off x="2133600" y="1676400"/>
            <a:ext cx="6400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AD5F80-BE9B-4BB2-8400-4F9AB778C6EF}"/>
              </a:ext>
            </a:extLst>
          </p:cNvPr>
          <p:cNvSpPr txBox="1"/>
          <p:nvPr/>
        </p:nvSpPr>
        <p:spPr>
          <a:xfrm>
            <a:off x="4191000" y="3733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4,000,000 live births annually in United States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C1C94-E9A2-472D-BC1E-14D3D9328C35}"/>
              </a:ext>
            </a:extLst>
          </p:cNvPr>
          <p:cNvSpPr txBox="1"/>
          <p:nvPr/>
        </p:nvSpPr>
        <p:spPr>
          <a:xfrm>
            <a:off x="3052762" y="1214735"/>
            <a:ext cx="62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80-200K mothers with chorioamnionitis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E91AD-E853-4987-AEFD-BB28A02769B8}"/>
              </a:ext>
            </a:extLst>
          </p:cNvPr>
          <p:cNvSpPr txBox="1"/>
          <p:nvPr/>
        </p:nvSpPr>
        <p:spPr>
          <a:xfrm>
            <a:off x="2743200" y="223777"/>
            <a:ext cx="62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~2400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-exposed infants with early-onset sepsis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3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1867-8F5F-45B0-A333-481A7304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273F-D04B-4972-A66E-77BF73BB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Maternal fever </a:t>
            </a:r>
            <a:r>
              <a:rPr lang="en-US" dirty="0"/>
              <a:t>AND</a:t>
            </a:r>
            <a:r>
              <a:rPr lang="en-US" dirty="0">
                <a:solidFill>
                  <a:srgbClr val="FFFFFF"/>
                </a:solidFill>
              </a:rPr>
              <a:t> ≥1 of the following: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Fetal tachycardia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Maternal leukocytosis (&gt;15,000 cells/mm</a:t>
            </a:r>
            <a:r>
              <a:rPr lang="en-US" baseline="30000" dirty="0">
                <a:solidFill>
                  <a:srgbClr val="FFFFFF"/>
                </a:solidFill>
              </a:rPr>
              <a:t>3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Purulent cervical discharge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Amniotic fluid test results consistent with infection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2BED4-F2EF-4B75-A332-C214416BA82E}"/>
              </a:ext>
            </a:extLst>
          </p:cNvPr>
          <p:cNvSpPr txBox="1"/>
          <p:nvPr/>
        </p:nvSpPr>
        <p:spPr>
          <a:xfrm>
            <a:off x="3505200" y="5410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Higgins et al. </a:t>
            </a:r>
            <a:r>
              <a:rPr lang="en-US" b="1" dirty="0" err="1"/>
              <a:t>Chorio</a:t>
            </a:r>
            <a:r>
              <a:rPr lang="en-US" b="1" dirty="0"/>
              <a:t> workshop. </a:t>
            </a:r>
            <a:r>
              <a:rPr lang="en-US" b="1" i="1" dirty="0"/>
              <a:t>OBGYN</a:t>
            </a:r>
            <a:r>
              <a:rPr lang="en-US" b="1" dirty="0"/>
              <a:t> 2016; 127(3): 426-36</a:t>
            </a:r>
          </a:p>
          <a:p>
            <a:endParaRPr lang="en-US" b="1" dirty="0"/>
          </a:p>
          <a:p>
            <a:r>
              <a:rPr lang="en-US" b="1" dirty="0"/>
              <a:t>ACOG Committee opinion 712</a:t>
            </a:r>
          </a:p>
        </p:txBody>
      </p:sp>
    </p:spTree>
    <p:extLst>
      <p:ext uri="{BB962C8B-B14F-4D97-AF65-F5344CB8AC3E}">
        <p14:creationId xmlns:p14="http://schemas.microsoft.com/office/powerpoint/2010/main" val="320952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AF2D-E714-4D8D-8B66-16D4B75F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BC99-50DE-472E-AE51-985A9D8F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Note: #4 may include histopathological examination of the placenta, but results generally not available in sufficient time to affect postnatal management of mother or infant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Histologic chorioamnionitis should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rgbClr val="FFFFFF"/>
                </a:solidFill>
              </a:rPr>
              <a:t> alter the management of the infant</a:t>
            </a:r>
          </a:p>
        </p:txBody>
      </p:sp>
    </p:spTree>
    <p:extLst>
      <p:ext uri="{BB962C8B-B14F-4D97-AF65-F5344CB8AC3E}">
        <p14:creationId xmlns:p14="http://schemas.microsoft.com/office/powerpoint/2010/main" val="31849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4D5D-1C50-4E8F-9E9C-C6F0E674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36444-065B-49AA-A9E1-1A078F88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Empiric antibiotic coverage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Usually </a:t>
            </a:r>
            <a:r>
              <a:rPr lang="en-US" sz="2400" dirty="0"/>
              <a:t>ampicillin</a:t>
            </a:r>
            <a:r>
              <a:rPr lang="en-US" sz="2400" dirty="0">
                <a:solidFill>
                  <a:srgbClr val="FFFFFF"/>
                </a:solidFill>
              </a:rPr>
              <a:t> and </a:t>
            </a:r>
            <a:r>
              <a:rPr lang="en-US" sz="2400" dirty="0"/>
              <a:t>gentamicin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Ampicillin 2 g IV q6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Gentamicin 2 mg/kg followed by 1.5 mg/kg q8 OR once-daily dosing 5 mg/kg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Cefazolin in lieu of ampicillin for mild penicillin allergy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Clindamycin or vancomycin for severe (anaphylaxis) penicillin allergy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Started at time of diagnosis and continued to delivery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1 post-delivery dose if cesarean delivery, including a dose of metronidazole or clindamycin</a:t>
            </a:r>
          </a:p>
        </p:txBody>
      </p:sp>
    </p:spTree>
    <p:extLst>
      <p:ext uri="{BB962C8B-B14F-4D97-AF65-F5344CB8AC3E}">
        <p14:creationId xmlns:p14="http://schemas.microsoft.com/office/powerpoint/2010/main" val="179932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823D-03A1-4AA7-9F77-30024BDE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Chorioamnionitis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5DA4-6B6C-48FF-BAA0-3A992BD2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as infection (and subsequent inflammation) of any or all of the decidua, chorion, amnion, amniotic fluid, or fetus.</a:t>
            </a:r>
          </a:p>
          <a:p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known as intraamniotic infection, or intraamniotic infection and inflammation (triple-I)</a:t>
            </a:r>
          </a:p>
          <a:p>
            <a:pPr marL="0" indent="0">
              <a:buNone/>
            </a:pP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womb clip art">
            <a:extLst>
              <a:ext uri="{FF2B5EF4-FFF2-40B4-BE49-F238E27FC236}">
                <a16:creationId xmlns:a16="http://schemas.microsoft.com/office/drawing/2014/main" id="{BEC04CBB-7DD9-4092-8B93-A70D91B0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96" y="2057400"/>
            <a:ext cx="2661192" cy="31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859458-1553-4257-B50A-A8DD04BA141B}"/>
              </a:ext>
            </a:extLst>
          </p:cNvPr>
          <p:cNvSpPr/>
          <p:nvPr/>
        </p:nvSpPr>
        <p:spPr>
          <a:xfrm>
            <a:off x="7086600" y="3886200"/>
            <a:ext cx="76200" cy="762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E3C323-2A2F-468A-9A21-8732514F0BA0}"/>
              </a:ext>
            </a:extLst>
          </p:cNvPr>
          <p:cNvSpPr/>
          <p:nvPr/>
        </p:nvSpPr>
        <p:spPr>
          <a:xfrm>
            <a:off x="7124700" y="3628339"/>
            <a:ext cx="76200" cy="762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1B46B5-0954-405D-913B-826720677FCD}"/>
              </a:ext>
            </a:extLst>
          </p:cNvPr>
          <p:cNvSpPr/>
          <p:nvPr/>
        </p:nvSpPr>
        <p:spPr>
          <a:xfrm>
            <a:off x="8077200" y="3352800"/>
            <a:ext cx="76200" cy="762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7F7735-CFBD-46FC-96E3-E8F1EDAC9964}"/>
              </a:ext>
            </a:extLst>
          </p:cNvPr>
          <p:cNvSpPr/>
          <p:nvPr/>
        </p:nvSpPr>
        <p:spPr>
          <a:xfrm>
            <a:off x="7277100" y="3780739"/>
            <a:ext cx="76200" cy="762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D21DD2-B9DF-4CC5-A658-279228294F9D}"/>
              </a:ext>
            </a:extLst>
          </p:cNvPr>
          <p:cNvSpPr/>
          <p:nvPr/>
        </p:nvSpPr>
        <p:spPr>
          <a:xfrm>
            <a:off x="7696200" y="3569245"/>
            <a:ext cx="76200" cy="762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65438A-5774-40DA-8F69-C7D4AD60FA5C}"/>
              </a:ext>
            </a:extLst>
          </p:cNvPr>
          <p:cNvSpPr/>
          <p:nvPr/>
        </p:nvSpPr>
        <p:spPr>
          <a:xfrm>
            <a:off x="7848600" y="3048000"/>
            <a:ext cx="76200" cy="762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A962A6-D372-40E9-801D-AF4601D68A3A}"/>
              </a:ext>
            </a:extLst>
          </p:cNvPr>
          <p:cNvSpPr/>
          <p:nvPr/>
        </p:nvSpPr>
        <p:spPr>
          <a:xfrm>
            <a:off x="7353300" y="3422758"/>
            <a:ext cx="76200" cy="762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A18CD-DDB7-452F-8BB2-DDEE4D16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Infant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805B-6E5A-4866-97D8-1860AC82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Previous recommendations from the American Academy of Pediatrics for chorioamnionitis-exposed infants (sick or well appearing):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Obtain ≥1 mL of blood for culture,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Start antibiotics promptly, and 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Obtain a complete blood count with differential +/- C-reactive protein at age 6-12 hours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8E25A-4A85-430D-9468-A207CD5B8F58}"/>
              </a:ext>
            </a:extLst>
          </p:cNvPr>
          <p:cNvSpPr txBox="1"/>
          <p:nvPr/>
        </p:nvSpPr>
        <p:spPr>
          <a:xfrm>
            <a:off x="35814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Polin</a:t>
            </a:r>
            <a:r>
              <a:rPr lang="en-US" b="1" dirty="0"/>
              <a:t> et al. </a:t>
            </a:r>
            <a:r>
              <a:rPr lang="en-US" b="1" i="1" dirty="0"/>
              <a:t>Pediatrics</a:t>
            </a:r>
            <a:r>
              <a:rPr lang="en-US" b="1" dirty="0"/>
              <a:t>. 2012; 129(5): 1006-15. </a:t>
            </a:r>
          </a:p>
        </p:txBody>
      </p:sp>
    </p:spTree>
    <p:extLst>
      <p:ext uri="{BB962C8B-B14F-4D97-AF65-F5344CB8AC3E}">
        <p14:creationId xmlns:p14="http://schemas.microsoft.com/office/powerpoint/2010/main" val="362908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orioamnionitis">
            <a:extLst>
              <a:ext uri="{FF2B5EF4-FFF2-40B4-BE49-F238E27FC236}">
                <a16:creationId xmlns:a16="http://schemas.microsoft.com/office/drawing/2014/main" id="{42DACDAA-9336-4555-BBCF-4416E581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4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losed for renovation">
            <a:extLst>
              <a:ext uri="{FF2B5EF4-FFF2-40B4-BE49-F238E27FC236}">
                <a16:creationId xmlns:a16="http://schemas.microsoft.com/office/drawing/2014/main" id="{8EB69E66-0C57-4936-A650-25B73726F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4444" r="7777" b="28889"/>
          <a:stretch/>
        </p:blipFill>
        <p:spPr bwMode="auto">
          <a:xfrm>
            <a:off x="304800" y="838200"/>
            <a:ext cx="8458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39166-9C3E-46C4-BD98-92248C2B11A3}"/>
              </a:ext>
            </a:extLst>
          </p:cNvPr>
          <p:cNvSpPr txBox="1"/>
          <p:nvPr/>
        </p:nvSpPr>
        <p:spPr>
          <a:xfrm>
            <a:off x="35814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Polin</a:t>
            </a:r>
            <a:r>
              <a:rPr lang="en-US" b="1" dirty="0"/>
              <a:t> et al. </a:t>
            </a:r>
            <a:r>
              <a:rPr lang="en-US" b="1" i="1" dirty="0"/>
              <a:t>Pediatrics</a:t>
            </a:r>
            <a:r>
              <a:rPr lang="en-US" b="1" dirty="0"/>
              <a:t>. 2012; 129(5): 1006-15. </a:t>
            </a:r>
          </a:p>
        </p:txBody>
      </p:sp>
    </p:spTree>
    <p:extLst>
      <p:ext uri="{BB962C8B-B14F-4D97-AF65-F5344CB8AC3E}">
        <p14:creationId xmlns:p14="http://schemas.microsoft.com/office/powerpoint/2010/main" val="42646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36652-8E62-43B3-AF33-E1018FE78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24891" r="61667" b="22101"/>
          <a:stretch/>
        </p:blipFill>
        <p:spPr>
          <a:xfrm>
            <a:off x="666751" y="304800"/>
            <a:ext cx="7810497" cy="4239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7C3E2-3B99-426D-842A-57D40A68C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2" t="44420" r="78333" b="24891"/>
          <a:stretch/>
        </p:blipFill>
        <p:spPr>
          <a:xfrm>
            <a:off x="304800" y="4200216"/>
            <a:ext cx="3733800" cy="23809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533E367-ABF0-4753-8224-5BC4FB1CE6DC}"/>
              </a:ext>
            </a:extLst>
          </p:cNvPr>
          <p:cNvSpPr/>
          <p:nvPr/>
        </p:nvSpPr>
        <p:spPr>
          <a:xfrm>
            <a:off x="3886200" y="5257800"/>
            <a:ext cx="8382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15E62-B957-4BB6-AB61-3A65D8537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38840" r="65833" b="47869"/>
          <a:stretch/>
        </p:blipFill>
        <p:spPr>
          <a:xfrm>
            <a:off x="4790449" y="4800600"/>
            <a:ext cx="3873024" cy="12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3000-9631-4EC6-8FF7-FDCAE9CC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Asymptomatic infants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DBF2-B6E3-426E-B1C7-062F7FE7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Wortham et al. </a:t>
            </a:r>
            <a:r>
              <a:rPr lang="en-US" i="1" dirty="0"/>
              <a:t>Pediatrics</a:t>
            </a:r>
            <a:r>
              <a:rPr lang="en-US" dirty="0"/>
              <a:t> 2016; 137(1): e20152323.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Cohort of the 232 infants from the early-onset sepsis NICHD NRN study (Stoll et al, </a:t>
            </a:r>
            <a:r>
              <a:rPr lang="en-US" i="1" dirty="0">
                <a:solidFill>
                  <a:srgbClr val="FFFFFF"/>
                </a:solidFill>
              </a:rPr>
              <a:t>Pediatrics</a:t>
            </a:r>
            <a:r>
              <a:rPr lang="en-US" dirty="0">
                <a:solidFill>
                  <a:srgbClr val="FFFFFF"/>
                </a:solidFill>
              </a:rPr>
              <a:t> 2011) who were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Aimed to determine the proportion of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with early-onset sepsis that are initially asymptomatic</a:t>
            </a:r>
          </a:p>
        </p:txBody>
      </p:sp>
    </p:spTree>
    <p:extLst>
      <p:ext uri="{BB962C8B-B14F-4D97-AF65-F5344CB8AC3E}">
        <p14:creationId xmlns:p14="http://schemas.microsoft.com/office/powerpoint/2010/main" val="3802435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AF47-2B90-40D4-8BE6-37994D14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Wortham et al.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B513-D301-47C6-88A9-26A0C7DF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29 of 229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with early-onset sepsis were asymptomatic through age 6 hours (13%)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Asymptomatic infants were more likely to be term (79% vs. 29%) and be born to mothers with fever alone (31% vs. 11%).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GBS was the predominant pathogen for initially asymptomatic infants</a:t>
            </a:r>
          </a:p>
        </p:txBody>
      </p:sp>
    </p:spTree>
    <p:extLst>
      <p:ext uri="{BB962C8B-B14F-4D97-AF65-F5344CB8AC3E}">
        <p14:creationId xmlns:p14="http://schemas.microsoft.com/office/powerpoint/2010/main" val="25343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D6DED-3F78-4D89-9626-C5D9AB1C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Number needed to treat (NNT) for well-appearing,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for each case of early-onset sepsis: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C120E7-0A25-4A80-8F93-2F2367E4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Wortham et al.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234AB8-D4F5-4E2D-B838-1E86686BA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72949"/>
              </p:ext>
            </p:extLst>
          </p:nvPr>
        </p:nvGraphicFramePr>
        <p:xfrm>
          <a:off x="457200" y="3505200"/>
          <a:ext cx="8153400" cy="2895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188376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628174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Chorioamnionitis prevalence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42421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4231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8625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2667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4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2784-20E9-4651-AAC8-6D7FD2E5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Kaiser sepsis calculator </a:t>
            </a:r>
            <a:r>
              <a:rPr lang="en-US" dirty="0">
                <a:solidFill>
                  <a:srgbClr val="FFFFFF"/>
                </a:solidFill>
              </a:rPr>
              <a:t>provides additional evidence for observing well-appearing, term infant exposed to chorioamnionitis: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Kuzniewicz</a:t>
            </a:r>
            <a:r>
              <a:rPr lang="en-US" sz="2000" dirty="0">
                <a:solidFill>
                  <a:srgbClr val="FFFFFF"/>
                </a:solidFill>
              </a:rPr>
              <a:t> et al. </a:t>
            </a:r>
            <a:r>
              <a:rPr lang="en-US" sz="2000" i="1" dirty="0">
                <a:solidFill>
                  <a:srgbClr val="FFFFFF"/>
                </a:solidFill>
              </a:rPr>
              <a:t>JAMA Peds </a:t>
            </a:r>
            <a:r>
              <a:rPr lang="en-US" sz="2000" dirty="0">
                <a:solidFill>
                  <a:srgbClr val="FFFFFF"/>
                </a:solidFill>
              </a:rPr>
              <a:t>2017; 171: 365-71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Money N, et al. </a:t>
            </a:r>
            <a:r>
              <a:rPr lang="en-US" sz="2000" i="1" dirty="0">
                <a:solidFill>
                  <a:srgbClr val="FFFFFF"/>
                </a:solidFill>
              </a:rPr>
              <a:t>J </a:t>
            </a:r>
            <a:r>
              <a:rPr lang="en-US" sz="2000" i="1" dirty="0" err="1">
                <a:solidFill>
                  <a:srgbClr val="FFFFFF"/>
                </a:solidFill>
              </a:rPr>
              <a:t>Perinatol</a:t>
            </a:r>
            <a:r>
              <a:rPr lang="en-US" sz="2000" dirty="0">
                <a:solidFill>
                  <a:srgbClr val="FFFFFF"/>
                </a:solidFill>
              </a:rPr>
              <a:t>, 2018; 38(6): 771-2.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Sharma V, et al. </a:t>
            </a:r>
            <a:r>
              <a:rPr lang="en-US" sz="2000" i="1" dirty="0">
                <a:solidFill>
                  <a:srgbClr val="FFFFFF"/>
                </a:solidFill>
              </a:rPr>
              <a:t>Glob </a:t>
            </a:r>
            <a:r>
              <a:rPr lang="en-US" sz="2000" i="1" dirty="0" err="1">
                <a:solidFill>
                  <a:srgbClr val="FFFFFF"/>
                </a:solidFill>
              </a:rPr>
              <a:t>Pediatr</a:t>
            </a:r>
            <a:r>
              <a:rPr lang="en-US" sz="2000" i="1" dirty="0">
                <a:solidFill>
                  <a:srgbClr val="FFFFFF"/>
                </a:solidFill>
              </a:rPr>
              <a:t> Health</a:t>
            </a:r>
            <a:r>
              <a:rPr lang="en-US" sz="2000" dirty="0">
                <a:solidFill>
                  <a:srgbClr val="FFFFFF"/>
                </a:solidFill>
              </a:rPr>
              <a:t>, 2019; available online 8 April.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Sloane AJ, et al. </a:t>
            </a:r>
            <a:r>
              <a:rPr lang="en-US" sz="2000" i="1" dirty="0">
                <a:solidFill>
                  <a:srgbClr val="FFFFFF"/>
                </a:solidFill>
              </a:rPr>
              <a:t>J Pediatrics </a:t>
            </a:r>
            <a:r>
              <a:rPr lang="en-US" sz="2000" dirty="0">
                <a:solidFill>
                  <a:srgbClr val="FFFFFF"/>
                </a:solidFill>
              </a:rPr>
              <a:t>2019; available online 14 June.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82CC62-6C34-47A3-BCD4-5750E3C6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Asymptomatic infants</a:t>
            </a:r>
          </a:p>
        </p:txBody>
      </p:sp>
    </p:spTree>
    <p:extLst>
      <p:ext uri="{BB962C8B-B14F-4D97-AF65-F5344CB8AC3E}">
        <p14:creationId xmlns:p14="http://schemas.microsoft.com/office/powerpoint/2010/main" val="1218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E35B5D-835E-4D33-B4D3-69066F38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4075" r="12500" b="11481"/>
          <a:stretch/>
        </p:blipFill>
        <p:spPr>
          <a:xfrm>
            <a:off x="304800" y="762000"/>
            <a:ext cx="860926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2D7A-0E17-4FC2-B852-995A6078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Kaiser sepsis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06070-D325-4AD8-8D46-BD83E5085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204,485 infants ≥35 weeks gestation born at Kaiser Permanente Northern California hospitals during a 5-year period (2010-15)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Included 9,049 infants (4.4%) born to mothers with intrapartum fever</a:t>
            </a:r>
          </a:p>
          <a:p>
            <a:r>
              <a:rPr lang="en-US" dirty="0">
                <a:solidFill>
                  <a:srgbClr val="FFFFFF"/>
                </a:solidFill>
              </a:rPr>
              <a:t>Decreased sepsis evaluations by 67% and antibiotic utilization by 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6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922A-EC5F-47FF-9268-A5F6DF8C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Kaiser sepsis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F706-13E6-4C0B-A636-28F275D4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51 infants with early-onset sepsis; only 1 out of 204,485 was missed by the calculator: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Mother GBS+ and intrapartum fever to 100.4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Infant well-appearing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Calculator recommended observation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Tachypnea at 36 hours of life </a:t>
            </a: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 cultured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Tachypnea resolved, discharged home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Culture subsequently grew </a:t>
            </a:r>
            <a:r>
              <a:rPr lang="en-US" sz="2400" i="1" dirty="0">
                <a:solidFill>
                  <a:srgbClr val="FFFFFF"/>
                </a:solidFill>
                <a:sym typeface="Wingdings" panose="05000000000000000000" pitchFamily="2" charset="2"/>
              </a:rPr>
              <a:t>E. coli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Infant readmitted, repeat blood and CSF cultures sterile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68C1-1E86-464E-9556-14F2E052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ACOG 712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FCDF6-9696-4463-9845-FC31B96C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Confirmed (histological) chorioamnionitis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Positive culture of amniotic fluid and/or placental pathology showing chorioamnionitis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Suspected (clinical) chorioamnionitis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Mother ≥ 39 C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	OR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Mother 38.0-38.9 C AND maternal leukocytosis, purulent cervical discharge, or fetal tachycardia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Isolated maternal fever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Mother 38.0-38.9 without other findings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6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9182-4BC8-4912-B2CC-FBDD088A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EC768-AA29-4C78-9A3B-81CD70EE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If antibiotics are initiated, 36 (24?) hours of empiric therapy is sufficient if appropriately-obtained blood cultures remain sterile </a:t>
            </a:r>
          </a:p>
          <a:p>
            <a:r>
              <a:rPr lang="en-US" dirty="0">
                <a:solidFill>
                  <a:srgbClr val="FFFFFF"/>
                </a:solidFill>
              </a:rPr>
              <a:t>Our center does not modify duration of therapy based on whether mothers received adequate intrapartum antibiotic treatment or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8E51-B4D2-40F1-A04A-7D37D828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Chorioamnionitis does not always (or often) equate to fetal infection</a:t>
            </a:r>
          </a:p>
          <a:p>
            <a:r>
              <a:rPr lang="en-US" dirty="0">
                <a:solidFill>
                  <a:srgbClr val="FFFFFF"/>
                </a:solidFill>
              </a:rPr>
              <a:t>Intrapartum maternal antibiotics can sterilize fetal blood – that’s the point!</a:t>
            </a:r>
          </a:p>
          <a:p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with sterile cultures account for a substantial fraction (5-15%) of antibiotic use in the NICU setting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9FA8F1-4542-47CD-A344-091EC6E3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FB10A-C91E-4B92-AEAC-417E2229D2A9}"/>
              </a:ext>
            </a:extLst>
          </p:cNvPr>
          <p:cNvSpPr txBox="1"/>
          <p:nvPr/>
        </p:nvSpPr>
        <p:spPr>
          <a:xfrm>
            <a:off x="2667000" y="5943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Cantey et al. </a:t>
            </a:r>
            <a:r>
              <a:rPr lang="en-US" b="1" i="1" dirty="0"/>
              <a:t>Lancet Inf Dis</a:t>
            </a:r>
            <a:r>
              <a:rPr lang="en-US" b="1" dirty="0"/>
              <a:t>. 2016; 16(10): 1178-84.</a:t>
            </a:r>
          </a:p>
        </p:txBody>
      </p:sp>
    </p:spTree>
    <p:extLst>
      <p:ext uri="{BB962C8B-B14F-4D97-AF65-F5344CB8AC3E}">
        <p14:creationId xmlns:p14="http://schemas.microsoft.com/office/powerpoint/2010/main" val="4064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285F-717F-4D70-83E3-4C383D43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ancillary lab tests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8153-5839-4F9B-ACC4-A27CE2A96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Jackson et al. </a:t>
            </a:r>
            <a:r>
              <a:rPr lang="en-US" i="1" dirty="0"/>
              <a:t>Pediatrics</a:t>
            </a:r>
            <a:r>
              <a:rPr lang="en-US" dirty="0"/>
              <a:t> 2004; 113(5): 1173-80.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Prospective study of 856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≥35 weeks gestation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Complete blood counts with differential obtained at birth, 12, and 24 hours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99% of asymptomatic infants had at least 1 abnormal value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Specificity of abnormal CBC values was ~12% </a:t>
            </a:r>
          </a:p>
        </p:txBody>
      </p:sp>
    </p:spTree>
    <p:extLst>
      <p:ext uri="{BB962C8B-B14F-4D97-AF65-F5344CB8AC3E}">
        <p14:creationId xmlns:p14="http://schemas.microsoft.com/office/powerpoint/2010/main" val="3058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F8EB-3CBD-4A41-BC2A-FE74B1BA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2800" dirty="0" err="1"/>
              <a:t>Howman</a:t>
            </a:r>
            <a:r>
              <a:rPr lang="en-US" sz="2800" dirty="0"/>
              <a:t> et al.</a:t>
            </a:r>
            <a:r>
              <a:rPr lang="en-US" sz="2800" i="1" dirty="0"/>
              <a:t> </a:t>
            </a:r>
            <a:r>
              <a:rPr lang="en-US" sz="2800" i="1" dirty="0" err="1"/>
              <a:t>PLoS</a:t>
            </a:r>
            <a:r>
              <a:rPr lang="en-US" sz="2800" i="1" dirty="0"/>
              <a:t> One</a:t>
            </a:r>
            <a:r>
              <a:rPr lang="en-US" sz="2800" dirty="0"/>
              <a:t> 2012; 7(12): e51836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325 infants in Perth, Australia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Median gestational age 34 weeks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10.5% incidence of chorioamnionitis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Higher CRP and procalcitonin from cord blood in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versus unexposed infants that lasted up to 48 hours after delivery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However, no correlation with early-onset sepsis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ACC877-1812-4A94-A08C-7FE3CD4F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ancillary lab tests useful?</a:t>
            </a:r>
          </a:p>
        </p:txBody>
      </p:sp>
    </p:spTree>
    <p:extLst>
      <p:ext uri="{BB962C8B-B14F-4D97-AF65-F5344CB8AC3E}">
        <p14:creationId xmlns:p14="http://schemas.microsoft.com/office/powerpoint/2010/main" val="8436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8E06-164C-4227-93F9-B4789484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risks of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B3A9-75BA-4C3C-B432-65433E783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FFFF"/>
                </a:solidFill>
              </a:rPr>
              <a:t>Neurodevelopmental injury (NDI)?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Bronchopulmonary dysplasia (BPD)?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Retinopathy of prematurity (ROP)?</a:t>
            </a:r>
          </a:p>
        </p:txBody>
      </p:sp>
      <p:pic>
        <p:nvPicPr>
          <p:cNvPr id="1026" name="Picture 2" descr="Image result for brain clip art">
            <a:extLst>
              <a:ext uri="{FF2B5EF4-FFF2-40B4-BE49-F238E27FC236}">
                <a16:creationId xmlns:a16="http://schemas.microsoft.com/office/drawing/2014/main" id="{6AE933D3-621E-4A9E-9340-2001E8AB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992563"/>
            <a:ext cx="2667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ungs clip art">
            <a:extLst>
              <a:ext uri="{FF2B5EF4-FFF2-40B4-BE49-F238E27FC236}">
                <a16:creationId xmlns:a16="http://schemas.microsoft.com/office/drawing/2014/main" id="{85A55B70-DFC6-4B5E-83E8-86D2820F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9256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ye clip art">
            <a:extLst>
              <a:ext uri="{FF2B5EF4-FFF2-40B4-BE49-F238E27FC236}">
                <a16:creationId xmlns:a16="http://schemas.microsoft.com/office/drawing/2014/main" id="{97444B4B-6100-4962-BDE1-A2234A26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99256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71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9216-44A1-491B-BF1A-A5220D98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1B7-EFCF-4E60-9F90-432958F0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Pappas et al. </a:t>
            </a:r>
            <a:r>
              <a:rPr lang="en-US" i="1" dirty="0"/>
              <a:t>JAMA </a:t>
            </a:r>
            <a:r>
              <a:rPr lang="en-US" i="1" dirty="0" err="1"/>
              <a:t>Peds</a:t>
            </a:r>
            <a:r>
              <a:rPr lang="en-US" dirty="0"/>
              <a:t> 2014; 168(2): 137-47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Cohort study of 2,390 infants born &lt;27 weeks gestation in the NICHD NRN who had placental histopathology and Bayley-III evaluations</a:t>
            </a:r>
          </a:p>
        </p:txBody>
      </p:sp>
    </p:spTree>
    <p:extLst>
      <p:ext uri="{BB962C8B-B14F-4D97-AF65-F5344CB8AC3E}">
        <p14:creationId xmlns:p14="http://schemas.microsoft.com/office/powerpoint/2010/main" val="254089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4AC3-77E3-4957-997F-12B5BBB7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Pappas et al.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EC08-83D0-4944-BCBD-7BC63E0A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were more preterm and had higher rates of early-onset sepsis and intraventricular hemorrhage</a:t>
            </a:r>
          </a:p>
          <a:p>
            <a:r>
              <a:rPr lang="en-US" dirty="0">
                <a:solidFill>
                  <a:srgbClr val="FFFFFF"/>
                </a:solidFill>
              </a:rPr>
              <a:t>After adjustment for covariates, clinical chorioamnionitis associated with increased risk of death or neurodevelopmental disability at 18 months (60% vs. 52%, NNH 12.5)</a:t>
            </a:r>
          </a:p>
          <a:p>
            <a:r>
              <a:rPr lang="en-US" dirty="0">
                <a:solidFill>
                  <a:srgbClr val="FFFFFF"/>
                </a:solidFill>
              </a:rPr>
              <a:t>Histologic chorioamnionitis alone not associated with increased risk (51% vs 52%).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3117-188A-4E62-A49B-5214700F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Histological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B04A-CD13-498C-9D7F-47CD67324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Miyazaki et al. </a:t>
            </a:r>
            <a:r>
              <a:rPr lang="en-US" i="1" dirty="0"/>
              <a:t>J MFM </a:t>
            </a:r>
            <a:r>
              <a:rPr lang="en-US" dirty="0"/>
              <a:t>2016; 29(2): 331-7</a:t>
            </a:r>
          </a:p>
          <a:p>
            <a:r>
              <a:rPr lang="en-US" dirty="0">
                <a:solidFill>
                  <a:srgbClr val="FFFFFF"/>
                </a:solidFill>
              </a:rPr>
              <a:t>5,849 very-low-birth-weight (&lt;1500 g) infants in the Japanese neonatal research network between 2003-2007</a:t>
            </a:r>
          </a:p>
          <a:p>
            <a:r>
              <a:rPr lang="en-US" dirty="0">
                <a:solidFill>
                  <a:srgbClr val="FFFFFF"/>
                </a:solidFill>
              </a:rPr>
              <a:t>No impact of histological chorioamnionitis alone on death or neurodevelopmental disability before 3 years of age</a:t>
            </a:r>
          </a:p>
        </p:txBody>
      </p:sp>
    </p:spTree>
    <p:extLst>
      <p:ext uri="{BB962C8B-B14F-4D97-AF65-F5344CB8AC3E}">
        <p14:creationId xmlns:p14="http://schemas.microsoft.com/office/powerpoint/2010/main" val="1364635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434D-B36F-499C-B44D-F7573EB6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BPD?</a:t>
            </a:r>
          </a:p>
        </p:txBody>
      </p:sp>
    </p:spTree>
    <p:extLst>
      <p:ext uri="{BB962C8B-B14F-4D97-AF65-F5344CB8AC3E}">
        <p14:creationId xmlns:p14="http://schemas.microsoft.com/office/powerpoint/2010/main" val="4114274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3AC975-BC49-49A5-8A6E-08A814D6B250}"/>
              </a:ext>
            </a:extLst>
          </p:cNvPr>
          <p:cNvSpPr txBox="1"/>
          <p:nvPr/>
        </p:nvSpPr>
        <p:spPr>
          <a:xfrm>
            <a:off x="304800" y="29519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Lung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D6CE1-2A53-499A-842A-A07E1282B1AF}"/>
              </a:ext>
            </a:extLst>
          </p:cNvPr>
          <p:cNvSpPr/>
          <p:nvPr/>
        </p:nvSpPr>
        <p:spPr>
          <a:xfrm>
            <a:off x="2971800" y="3352798"/>
            <a:ext cx="2895600" cy="1524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763842-DE23-4CAF-897D-CCD0EF59E733}"/>
              </a:ext>
            </a:extLst>
          </p:cNvPr>
          <p:cNvSpPr/>
          <p:nvPr/>
        </p:nvSpPr>
        <p:spPr>
          <a:xfrm rot="18900000">
            <a:off x="5614683" y="2834668"/>
            <a:ext cx="1219200" cy="3252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BEDCEBD-AB1C-40CF-9E3A-42A4585E6F33}"/>
              </a:ext>
            </a:extLst>
          </p:cNvPr>
          <p:cNvSpPr/>
          <p:nvPr/>
        </p:nvSpPr>
        <p:spPr>
          <a:xfrm rot="2700000">
            <a:off x="5614683" y="3736226"/>
            <a:ext cx="1219200" cy="3252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525BE-E222-4232-8FDA-248166694225}"/>
              </a:ext>
            </a:extLst>
          </p:cNvPr>
          <p:cNvSpPr txBox="1"/>
          <p:nvPr/>
        </p:nvSpPr>
        <p:spPr>
          <a:xfrm>
            <a:off x="6553200" y="189380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BPD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F22B9-7361-44D7-A1C3-B21A28E8B053}"/>
              </a:ext>
            </a:extLst>
          </p:cNvPr>
          <p:cNvSpPr txBox="1"/>
          <p:nvPr/>
        </p:nvSpPr>
        <p:spPr>
          <a:xfrm>
            <a:off x="6553200" y="444097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E4F03EAB-E3B0-4BFC-9593-82289A90C9DC}"/>
              </a:ext>
            </a:extLst>
          </p:cNvPr>
          <p:cNvSpPr/>
          <p:nvPr/>
        </p:nvSpPr>
        <p:spPr>
          <a:xfrm>
            <a:off x="3276600" y="1303574"/>
            <a:ext cx="1676400" cy="1981200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B692C-7F7C-4485-8512-1D28F1335994}"/>
              </a:ext>
            </a:extLst>
          </p:cNvPr>
          <p:cNvSpPr txBox="1"/>
          <p:nvPr/>
        </p:nvSpPr>
        <p:spPr>
          <a:xfrm>
            <a:off x="304800" y="166687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Inflammation </a:t>
            </a:r>
          </a:p>
          <a:p>
            <a:pPr marL="457200" indent="-457200">
              <a:buFontTx/>
              <a:buChar char="-"/>
            </a:pPr>
            <a:r>
              <a:rPr lang="en-US" sz="2000" b="1" dirty="0" err="1">
                <a:solidFill>
                  <a:srgbClr val="FFC000"/>
                </a:solidFill>
              </a:rPr>
              <a:t>Chorio</a:t>
            </a:r>
            <a:endParaRPr lang="en-US" sz="2000" b="1" dirty="0">
              <a:solidFill>
                <a:srgbClr val="FFC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Preterm delivery</a:t>
            </a:r>
          </a:p>
          <a:p>
            <a:pPr marL="457200" indent="-457200">
              <a:buFontTx/>
              <a:buChar char="-"/>
            </a:pPr>
            <a:r>
              <a:rPr lang="en-US" sz="2000" b="1" dirty="0">
                <a:solidFill>
                  <a:srgbClr val="FFC000"/>
                </a:solidFill>
              </a:rPr>
              <a:t>Mechanical ventilation</a:t>
            </a:r>
          </a:p>
        </p:txBody>
      </p:sp>
      <p:sp>
        <p:nvSpPr>
          <p:cNvPr id="12" name="Flowchart: Extract 11">
            <a:extLst>
              <a:ext uri="{FF2B5EF4-FFF2-40B4-BE49-F238E27FC236}">
                <a16:creationId xmlns:a16="http://schemas.microsoft.com/office/drawing/2014/main" id="{EBA49A61-9F5C-480A-8EB9-8C72B425FE1E}"/>
              </a:ext>
            </a:extLst>
          </p:cNvPr>
          <p:cNvSpPr/>
          <p:nvPr/>
        </p:nvSpPr>
        <p:spPr>
          <a:xfrm>
            <a:off x="4058327" y="3809999"/>
            <a:ext cx="381000" cy="1092059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71524-DE58-4D3A-9767-34E5E46A4062}"/>
              </a:ext>
            </a:extLst>
          </p:cNvPr>
          <p:cNvSpPr txBox="1"/>
          <p:nvPr/>
        </p:nvSpPr>
        <p:spPr>
          <a:xfrm>
            <a:off x="3417603" y="5105400"/>
            <a:ext cx="16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17383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6685-BB7C-41D6-A2F7-A7C540CA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10A9-0564-41ED-B676-F14FF831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Pathophysiology</a:t>
            </a:r>
          </a:p>
          <a:p>
            <a:r>
              <a:rPr lang="en-US" dirty="0">
                <a:solidFill>
                  <a:srgbClr val="FFFFFF"/>
                </a:solidFill>
              </a:rPr>
              <a:t>Epidemiology</a:t>
            </a:r>
          </a:p>
          <a:p>
            <a:r>
              <a:rPr lang="en-US" dirty="0">
                <a:solidFill>
                  <a:srgbClr val="FFFFFF"/>
                </a:solidFill>
              </a:rPr>
              <a:t>Obstetrical management</a:t>
            </a:r>
          </a:p>
          <a:p>
            <a:r>
              <a:rPr lang="en-US" dirty="0">
                <a:solidFill>
                  <a:srgbClr val="FFFFFF"/>
                </a:solidFill>
              </a:rPr>
              <a:t>Neonatal management</a:t>
            </a:r>
          </a:p>
          <a:p>
            <a:r>
              <a:rPr lang="en-US" dirty="0">
                <a:solidFill>
                  <a:srgbClr val="FFFFFF"/>
                </a:solidFill>
              </a:rPr>
              <a:t>Neonatal sequelae</a:t>
            </a:r>
          </a:p>
        </p:txBody>
      </p:sp>
    </p:spTree>
    <p:extLst>
      <p:ext uri="{BB962C8B-B14F-4D97-AF65-F5344CB8AC3E}">
        <p14:creationId xmlns:p14="http://schemas.microsoft.com/office/powerpoint/2010/main" val="2359864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D27E-E3CD-470A-BD06-2902974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513C-8ECE-499F-86EF-0F652C4C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 difference in physiologic BPD in the Pappas et al. study of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&lt;27 weeks gestation</a:t>
            </a:r>
          </a:p>
          <a:p>
            <a:endParaRPr lang="en-US" dirty="0"/>
          </a:p>
          <a:p>
            <a:r>
              <a:rPr lang="en-US" dirty="0"/>
              <a:t>Ballard et al </a:t>
            </a:r>
            <a:r>
              <a:rPr lang="en-US" i="1" dirty="0"/>
              <a:t>J Perinatology </a:t>
            </a:r>
            <a:r>
              <a:rPr lang="en-US" dirty="0"/>
              <a:t>2016; 36: 1045-8.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1,687 VLBW infants, 44% with moderate or severe BPD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Gestational age and sepsis associated with BPD; but not chorioamnionitis (OR 1.2 [95% CI 0.7-2.1])</a:t>
            </a:r>
          </a:p>
        </p:txBody>
      </p:sp>
    </p:spTree>
    <p:extLst>
      <p:ext uri="{BB962C8B-B14F-4D97-AF65-F5344CB8AC3E}">
        <p14:creationId xmlns:p14="http://schemas.microsoft.com/office/powerpoint/2010/main" val="3214851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D552-7E44-4876-9C4B-7E62F495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7E9D-4FE7-4DFA-86AC-D415DB01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Thomas W. Chorioamnionitis is essential in the evolution of BPD – the case in </a:t>
            </a:r>
            <a:r>
              <a:rPr lang="en-US" dirty="0" err="1">
                <a:solidFill>
                  <a:srgbClr val="FFFFFF"/>
                </a:solidFill>
              </a:rPr>
              <a:t>favour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Lacaze-Masmonteil</a:t>
            </a:r>
            <a:r>
              <a:rPr lang="en-US" dirty="0">
                <a:solidFill>
                  <a:srgbClr val="FFFFFF"/>
                </a:solidFill>
              </a:rPr>
              <a:t> T. That chorioamnionitis is a risk factor for bronchopulmonary dysplasia – the case against.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i="1" dirty="0"/>
              <a:t>Pediatric Respiratory Reviews </a:t>
            </a:r>
            <a:r>
              <a:rPr lang="en-US" sz="2400" dirty="0"/>
              <a:t>2014; 15(1): 49-55.</a:t>
            </a:r>
          </a:p>
        </p:txBody>
      </p:sp>
    </p:spTree>
    <p:extLst>
      <p:ext uri="{BB962C8B-B14F-4D97-AF65-F5344CB8AC3E}">
        <p14:creationId xmlns:p14="http://schemas.microsoft.com/office/powerpoint/2010/main" val="1214502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FFFD0D-375F-4D8B-A7AB-9A294101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ROP?</a:t>
            </a:r>
          </a:p>
        </p:txBody>
      </p:sp>
    </p:spTree>
    <p:extLst>
      <p:ext uri="{BB962C8B-B14F-4D97-AF65-F5344CB8AC3E}">
        <p14:creationId xmlns:p14="http://schemas.microsoft.com/office/powerpoint/2010/main" val="1156002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7B5D-C78D-4EA6-8E67-DC1F8573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9A043-C5C7-4FA4-8BC2-52769A2F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Mitra</a:t>
            </a:r>
            <a:r>
              <a:rPr lang="en-US" dirty="0"/>
              <a:t> et al. </a:t>
            </a:r>
            <a:r>
              <a:rPr lang="en-US" i="1" dirty="0"/>
              <a:t>Neonatology</a:t>
            </a:r>
            <a:r>
              <a:rPr lang="en-US" dirty="0"/>
              <a:t> 2014; 105: 189-99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Systematic review and meta-analysis of association between chorioamnionitis and ROP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27 studies, 10,590 infants included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Chorioamnionitis not associated with ROP after controlling for gestational age (RR 0.98 [95% CI 0.8 – 1.3])</a:t>
            </a:r>
          </a:p>
        </p:txBody>
      </p:sp>
    </p:spTree>
    <p:extLst>
      <p:ext uri="{BB962C8B-B14F-4D97-AF65-F5344CB8AC3E}">
        <p14:creationId xmlns:p14="http://schemas.microsoft.com/office/powerpoint/2010/main" val="3223504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B3BD57-4F3D-465A-9BC3-41A51C74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2590800" cy="1143000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EC634ED-FDAC-4A33-BFC0-CA6923F3B472}"/>
              </a:ext>
            </a:extLst>
          </p:cNvPr>
          <p:cNvSpPr/>
          <p:nvPr/>
        </p:nvSpPr>
        <p:spPr>
          <a:xfrm>
            <a:off x="3200399" y="1371600"/>
            <a:ext cx="2787955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7C010-44EA-4DA6-9EB1-02251B28E040}"/>
              </a:ext>
            </a:extLst>
          </p:cNvPr>
          <p:cNvSpPr txBox="1">
            <a:spLocks/>
          </p:cNvSpPr>
          <p:nvPr/>
        </p:nvSpPr>
        <p:spPr bwMode="auto">
          <a:xfrm>
            <a:off x="5638800" y="1028700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NDI,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45ECAD-B80E-4F79-9C43-40A9DD608B7E}"/>
              </a:ext>
            </a:extLst>
          </p:cNvPr>
          <p:cNvSpPr txBox="1">
            <a:spLocks/>
          </p:cNvSpPr>
          <p:nvPr/>
        </p:nvSpPr>
        <p:spPr bwMode="auto">
          <a:xfrm>
            <a:off x="5638800" y="2743200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F4FB09B-B986-4B8B-A01A-E4690EB07D60}"/>
              </a:ext>
            </a:extLst>
          </p:cNvPr>
          <p:cNvSpPr/>
          <p:nvPr/>
        </p:nvSpPr>
        <p:spPr>
          <a:xfrm rot="1228992">
            <a:off x="2797852" y="2300147"/>
            <a:ext cx="3212049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4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B3BD57-4F3D-465A-9BC3-41A51C74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2590800" cy="1143000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EC634ED-FDAC-4A33-BFC0-CA6923F3B472}"/>
              </a:ext>
            </a:extLst>
          </p:cNvPr>
          <p:cNvSpPr/>
          <p:nvPr/>
        </p:nvSpPr>
        <p:spPr>
          <a:xfrm>
            <a:off x="3200400" y="1562100"/>
            <a:ext cx="2787955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7C010-44EA-4DA6-9EB1-02251B28E040}"/>
              </a:ext>
            </a:extLst>
          </p:cNvPr>
          <p:cNvSpPr txBox="1">
            <a:spLocks/>
          </p:cNvSpPr>
          <p:nvPr/>
        </p:nvSpPr>
        <p:spPr bwMode="auto">
          <a:xfrm>
            <a:off x="5638800" y="1028700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NDI,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45ECAD-B80E-4F79-9C43-40A9DD608B7E}"/>
              </a:ext>
            </a:extLst>
          </p:cNvPr>
          <p:cNvSpPr txBox="1">
            <a:spLocks/>
          </p:cNvSpPr>
          <p:nvPr/>
        </p:nvSpPr>
        <p:spPr bwMode="auto">
          <a:xfrm>
            <a:off x="5638800" y="2743200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F4FB09B-B986-4B8B-A01A-E4690EB07D60}"/>
              </a:ext>
            </a:extLst>
          </p:cNvPr>
          <p:cNvSpPr/>
          <p:nvPr/>
        </p:nvSpPr>
        <p:spPr>
          <a:xfrm rot="1228992">
            <a:off x="2797852" y="2300147"/>
            <a:ext cx="3212049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5ED56601-3947-4F8F-8BD6-9D3AFC356A83}"/>
              </a:ext>
            </a:extLst>
          </p:cNvPr>
          <p:cNvSpPr/>
          <p:nvPr/>
        </p:nvSpPr>
        <p:spPr>
          <a:xfrm>
            <a:off x="3810000" y="1981200"/>
            <a:ext cx="1066800" cy="11430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799071-F6B6-4FAC-ABD6-0FDB2F0D73BA}"/>
              </a:ext>
            </a:extLst>
          </p:cNvPr>
          <p:cNvSpPr/>
          <p:nvPr/>
        </p:nvSpPr>
        <p:spPr>
          <a:xfrm rot="3457550">
            <a:off x="1197476" y="3121327"/>
            <a:ext cx="2962665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3EB343-85C0-4D00-ACD9-A325AA08F8A0}"/>
              </a:ext>
            </a:extLst>
          </p:cNvPr>
          <p:cNvSpPr txBox="1">
            <a:spLocks/>
          </p:cNvSpPr>
          <p:nvPr/>
        </p:nvSpPr>
        <p:spPr bwMode="auto">
          <a:xfrm>
            <a:off x="1846783" y="4795837"/>
            <a:ext cx="472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Preterm Delivery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B6C11259-FC2F-4D28-B342-86974C9FC65D}"/>
              </a:ext>
            </a:extLst>
          </p:cNvPr>
          <p:cNvSpPr/>
          <p:nvPr/>
        </p:nvSpPr>
        <p:spPr>
          <a:xfrm>
            <a:off x="7010400" y="5715000"/>
            <a:ext cx="45719" cy="76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38BE94FB-0854-4AE7-9F17-70B55F07EE8A}"/>
              </a:ext>
            </a:extLst>
          </p:cNvPr>
          <p:cNvSpPr/>
          <p:nvPr/>
        </p:nvSpPr>
        <p:spPr>
          <a:xfrm rot="17274475">
            <a:off x="6565443" y="4319587"/>
            <a:ext cx="2438400" cy="95250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D934FE4C-B54A-4467-8038-44C0B37BD5B2}"/>
              </a:ext>
            </a:extLst>
          </p:cNvPr>
          <p:cNvSpPr/>
          <p:nvPr/>
        </p:nvSpPr>
        <p:spPr>
          <a:xfrm rot="17044896">
            <a:off x="5830546" y="3201342"/>
            <a:ext cx="4324999" cy="141265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6C89D4-D2E4-4CCE-9670-CDCC4FB94AEF}"/>
              </a:ext>
            </a:extLst>
          </p:cNvPr>
          <p:cNvSpPr txBox="1">
            <a:spLocks/>
          </p:cNvSpPr>
          <p:nvPr/>
        </p:nvSpPr>
        <p:spPr bwMode="auto">
          <a:xfrm>
            <a:off x="3298977" y="952850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67091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C2CF-50A6-4215-9337-4CE6C1FB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4064-07DD-42E1-A08F-23F6BED8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73162"/>
            <a:ext cx="88392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Chorioamnionitis is a major risk factor for preterm delivery and early onset sepsis</a:t>
            </a:r>
          </a:p>
          <a:p>
            <a:r>
              <a:rPr lang="en-US" dirty="0"/>
              <a:t>Symptomatic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require prompt evaluation and empiric treatment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Increasing evidence to support close </a:t>
            </a:r>
            <a:r>
              <a:rPr lang="en-US" dirty="0"/>
              <a:t>observation</a:t>
            </a:r>
            <a:r>
              <a:rPr lang="en-US" dirty="0">
                <a:solidFill>
                  <a:srgbClr val="FFFFFF"/>
                </a:solidFill>
              </a:rPr>
              <a:t> without empiric antibiotics for </a:t>
            </a:r>
            <a:r>
              <a:rPr lang="en-US" dirty="0"/>
              <a:t>asymptomatic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chorio</a:t>
            </a:r>
            <a:r>
              <a:rPr lang="en-US" dirty="0">
                <a:solidFill>
                  <a:srgbClr val="FFFFFF"/>
                </a:solidFill>
              </a:rPr>
              <a:t>-exposed infants ≥35 weeks gestation</a:t>
            </a:r>
          </a:p>
        </p:txBody>
      </p:sp>
    </p:spTree>
    <p:extLst>
      <p:ext uri="{BB962C8B-B14F-4D97-AF65-F5344CB8AC3E}">
        <p14:creationId xmlns:p14="http://schemas.microsoft.com/office/powerpoint/2010/main" val="24401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A213-0F49-4C37-B9DC-49E8EB81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E944-4E34-444A-95E1-CDA10F6E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Ancillary lab tests 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eg</a:t>
            </a:r>
            <a:r>
              <a:rPr lang="en-US" dirty="0">
                <a:solidFill>
                  <a:srgbClr val="FFFFFF"/>
                </a:solidFill>
              </a:rPr>
              <a:t>, CBC, CRP) are likely to be abnormal in chorioamnionitis-exposed infants. Abnormal values have little clinical utility and should not alter clinical management</a:t>
            </a:r>
          </a:p>
          <a:p>
            <a:r>
              <a:rPr lang="en-US" dirty="0"/>
              <a:t>Histologic chorioamnionitis alone </a:t>
            </a:r>
            <a:r>
              <a:rPr lang="en-US" dirty="0">
                <a:solidFill>
                  <a:srgbClr val="FFFFFF"/>
                </a:solidFill>
              </a:rPr>
              <a:t>(in the absence of clinical signs) should </a:t>
            </a:r>
            <a:r>
              <a:rPr lang="en-US" dirty="0"/>
              <a:t>not</a:t>
            </a:r>
            <a:r>
              <a:rPr lang="en-US" dirty="0">
                <a:solidFill>
                  <a:srgbClr val="FFFFFF"/>
                </a:solidFill>
              </a:rPr>
              <a:t> change the management of the infant(s) or the mother</a:t>
            </a:r>
          </a:p>
        </p:txBody>
      </p:sp>
    </p:spTree>
    <p:extLst>
      <p:ext uri="{BB962C8B-B14F-4D97-AF65-F5344CB8AC3E}">
        <p14:creationId xmlns:p14="http://schemas.microsoft.com/office/powerpoint/2010/main" val="572242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54F8-3D5E-44A4-8A42-81A3DB65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57D4-995C-4293-96A1-746CCCD6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Most long-term morbidity from chorioamnionitis exposure seems to be mediated by </a:t>
            </a:r>
            <a:r>
              <a:rPr lang="en-US" dirty="0"/>
              <a:t>preterm delivery</a:t>
            </a:r>
            <a:r>
              <a:rPr lang="en-US" dirty="0">
                <a:solidFill>
                  <a:srgbClr val="FFFFFF"/>
                </a:solidFill>
              </a:rPr>
              <a:t>… </a:t>
            </a:r>
          </a:p>
          <a:p>
            <a:r>
              <a:rPr lang="en-US" dirty="0">
                <a:solidFill>
                  <a:srgbClr val="FFFFFF"/>
                </a:solidFill>
              </a:rPr>
              <a:t>…but some evidence linking clinical chorioamnionitis to increased risk of neurodevelopmental injury</a:t>
            </a:r>
          </a:p>
        </p:txBody>
      </p:sp>
    </p:spTree>
    <p:extLst>
      <p:ext uri="{BB962C8B-B14F-4D97-AF65-F5344CB8AC3E}">
        <p14:creationId xmlns:p14="http://schemas.microsoft.com/office/powerpoint/2010/main" val="730339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61443" name="AutoShape 6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4" name="AutoShape 8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5" name="AutoShape 10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6" name="AutoShape 12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8" name="AutoShape 18" descr="Image result for baylor scott and white logo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9" name="AutoShape 20" descr="https://brandfolder.com/bswh/logo.pn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50" name="TextBox 1"/>
          <p:cNvSpPr txBox="1">
            <a:spLocks noChangeArrowheads="1"/>
          </p:cNvSpPr>
          <p:nvPr/>
        </p:nvSpPr>
        <p:spPr bwMode="auto">
          <a:xfrm>
            <a:off x="1088231" y="1491357"/>
            <a:ext cx="69675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800" b="1" dirty="0">
                <a:latin typeface="+mj-lt"/>
              </a:rPr>
              <a:t>OKAPI Phone number: </a:t>
            </a:r>
            <a:r>
              <a:rPr lang="en-US" sz="2800" b="1" dirty="0">
                <a:solidFill>
                  <a:srgbClr val="FFFFFF"/>
                </a:solidFill>
                <a:latin typeface="+mj-lt"/>
              </a:rPr>
              <a:t>210-880-9100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Email:  </a:t>
            </a:r>
            <a:r>
              <a:rPr lang="en-US" altLang="en-US" sz="2800" b="1" dirty="0">
                <a:solidFill>
                  <a:srgbClr val="FFFFFF"/>
                </a:solidFill>
                <a:latin typeface="Arial" charset="0"/>
              </a:rPr>
              <a:t>cantey@uthscsa.edu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Twitter:  </a:t>
            </a:r>
            <a:r>
              <a:rPr lang="en-US" altLang="en-US" sz="2800" b="1" dirty="0">
                <a:solidFill>
                  <a:srgbClr val="FFFFFF"/>
                </a:solidFill>
                <a:latin typeface="Arial" charset="0"/>
              </a:rPr>
              <a:t>@</a:t>
            </a:r>
            <a:r>
              <a:rPr lang="en-US" altLang="en-US" sz="2800" b="1" dirty="0" err="1">
                <a:solidFill>
                  <a:srgbClr val="FFFFFF"/>
                </a:solidFill>
                <a:latin typeface="Arial" charset="0"/>
              </a:rPr>
              <a:t>InfectiousNeo</a:t>
            </a:r>
            <a:endParaRPr lang="en-US" altLang="en-US" sz="28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0669B-3360-42E3-9150-140B98335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73" y="3372937"/>
            <a:ext cx="4452454" cy="1394607"/>
          </a:xfrm>
          <a:prstGeom prst="rect">
            <a:avLst/>
          </a:prstGeom>
        </p:spPr>
      </p:pic>
      <p:pic>
        <p:nvPicPr>
          <p:cNvPr id="12" name="Picture 2" descr="Image result for baby okapi clip art">
            <a:extLst>
              <a:ext uri="{FF2B5EF4-FFF2-40B4-BE49-F238E27FC236}">
                <a16:creationId xmlns:a16="http://schemas.microsoft.com/office/drawing/2014/main" id="{8BB72C96-F554-40EA-829E-3D1731A8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05" y="3372937"/>
            <a:ext cx="1131368" cy="13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Image result for ut health san antoni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46" y="3372937"/>
            <a:ext cx="1629226" cy="13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7368-8D0A-48E4-BCA1-212065FD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A2C7-12C7-4907-A1A4-73515FC3C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Amniotic fluid is normally sterile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Physical barriers (</a:t>
            </a:r>
            <a:r>
              <a:rPr lang="en-US" sz="2400" dirty="0" err="1">
                <a:solidFill>
                  <a:srgbClr val="FFFFFF"/>
                </a:solidFill>
              </a:rPr>
              <a:t>chorioamnion</a:t>
            </a:r>
            <a:r>
              <a:rPr lang="en-US" sz="2400" dirty="0">
                <a:solidFill>
                  <a:srgbClr val="FFFFFF"/>
                </a:solidFill>
              </a:rPr>
              <a:t>, decidua, cervical mucous plug)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Immune barriers (decidual macrophages, anti-inflammatory cytokines, toll-like receptors, maternally derived IgG in amniotic fluid)</a:t>
            </a:r>
          </a:p>
          <a:p>
            <a:r>
              <a:rPr lang="en-US" dirty="0">
                <a:solidFill>
                  <a:srgbClr val="FFFFFF"/>
                </a:solidFill>
              </a:rPr>
              <a:t>However, onset of labor (cervical shortening, loss of mucous plug) and/or rupture of membranes may allow bacteria to enter amniotic cavity</a:t>
            </a:r>
          </a:p>
        </p:txBody>
      </p:sp>
    </p:spTree>
    <p:extLst>
      <p:ext uri="{BB962C8B-B14F-4D97-AF65-F5344CB8AC3E}">
        <p14:creationId xmlns:p14="http://schemas.microsoft.com/office/powerpoint/2010/main" val="9041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0C21-0E6A-48FB-B47C-E7A68D9D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CA34-9A84-43E9-B07C-C0E1C42B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Although rupture of membranes is the most common predisposing factor, chorioamnionitis without rupture is possible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Direct invasion of intact membranes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Hematogenous spread via placenta</a:t>
            </a:r>
          </a:p>
        </p:txBody>
      </p:sp>
    </p:spTree>
    <p:extLst>
      <p:ext uri="{BB962C8B-B14F-4D97-AF65-F5344CB8AC3E}">
        <p14:creationId xmlns:p14="http://schemas.microsoft.com/office/powerpoint/2010/main" val="85710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bs invading placenta">
            <a:extLst>
              <a:ext uri="{FF2B5EF4-FFF2-40B4-BE49-F238E27FC236}">
                <a16:creationId xmlns:a16="http://schemas.microsoft.com/office/drawing/2014/main" id="{84744D55-13E1-4379-B903-5621548B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68" y="228600"/>
            <a:ext cx="7428664" cy="55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B66ADB-42F6-4D14-A7B8-E6270F135F50}"/>
              </a:ext>
            </a:extLst>
          </p:cNvPr>
          <p:cNvSpPr txBox="1"/>
          <p:nvPr/>
        </p:nvSpPr>
        <p:spPr>
          <a:xfrm>
            <a:off x="2743200" y="6019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© Cambridge University Press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B49BD42-9647-4545-8B04-A44D2CDA7E99}"/>
              </a:ext>
            </a:extLst>
          </p:cNvPr>
          <p:cNvSpPr/>
          <p:nvPr/>
        </p:nvSpPr>
        <p:spPr>
          <a:xfrm rot="8257482">
            <a:off x="1076022" y="597052"/>
            <a:ext cx="228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BB2B3D-AC29-49AA-92C4-5C56321251D9}"/>
              </a:ext>
            </a:extLst>
          </p:cNvPr>
          <p:cNvSpPr/>
          <p:nvPr/>
        </p:nvSpPr>
        <p:spPr>
          <a:xfrm rot="8257482">
            <a:off x="3020647" y="597052"/>
            <a:ext cx="228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2BE0E7B-5E41-45EC-A8F0-7640459AED5C}"/>
              </a:ext>
            </a:extLst>
          </p:cNvPr>
          <p:cNvSpPr/>
          <p:nvPr/>
        </p:nvSpPr>
        <p:spPr>
          <a:xfrm rot="8257482">
            <a:off x="3835925" y="597051"/>
            <a:ext cx="228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700C72E-EDD7-434F-8310-1BEFC384ED53}"/>
              </a:ext>
            </a:extLst>
          </p:cNvPr>
          <p:cNvSpPr/>
          <p:nvPr/>
        </p:nvSpPr>
        <p:spPr>
          <a:xfrm rot="8257482">
            <a:off x="5811106" y="927402"/>
            <a:ext cx="228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omb clip art">
            <a:extLst>
              <a:ext uri="{FF2B5EF4-FFF2-40B4-BE49-F238E27FC236}">
                <a16:creationId xmlns:a16="http://schemas.microsoft.com/office/drawing/2014/main" id="{73A7AE86-0901-4436-93AC-E8D2FEF2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791075" cy="56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A0E03-CF2F-4C55-B11F-1C5EA533F35C}"/>
              </a:ext>
            </a:extLst>
          </p:cNvPr>
          <p:cNvSpPr txBox="1"/>
          <p:nvPr/>
        </p:nvSpPr>
        <p:spPr>
          <a:xfrm>
            <a:off x="5410200" y="5334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Introduction of bacteria from genitourinary tract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29A34-918F-4ACA-A6A2-AD61B4C2D672}"/>
              </a:ext>
            </a:extLst>
          </p:cNvPr>
          <p:cNvSpPr/>
          <p:nvPr/>
        </p:nvSpPr>
        <p:spPr>
          <a:xfrm>
            <a:off x="1128712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997B-FCAF-44CA-A7D0-35124A542657}"/>
              </a:ext>
            </a:extLst>
          </p:cNvPr>
          <p:cNvSpPr/>
          <p:nvPr/>
        </p:nvSpPr>
        <p:spPr>
          <a:xfrm>
            <a:off x="16383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1FC0C7-E925-44EB-8A19-ADE96D8621A9}"/>
              </a:ext>
            </a:extLst>
          </p:cNvPr>
          <p:cNvSpPr/>
          <p:nvPr/>
        </p:nvSpPr>
        <p:spPr>
          <a:xfrm>
            <a:off x="1604962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FD68B6-5727-4B84-9A03-104D94A6D016}"/>
              </a:ext>
            </a:extLst>
          </p:cNvPr>
          <p:cNvSpPr/>
          <p:nvPr/>
        </p:nvSpPr>
        <p:spPr>
          <a:xfrm>
            <a:off x="1538287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BB17E5-0B13-44E4-AA75-EB9340E2E761}"/>
              </a:ext>
            </a:extLst>
          </p:cNvPr>
          <p:cNvSpPr/>
          <p:nvPr/>
        </p:nvSpPr>
        <p:spPr>
          <a:xfrm>
            <a:off x="131445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9755F2-0C4F-4711-8C2A-80349E5420CE}"/>
              </a:ext>
            </a:extLst>
          </p:cNvPr>
          <p:cNvSpPr/>
          <p:nvPr/>
        </p:nvSpPr>
        <p:spPr>
          <a:xfrm>
            <a:off x="9144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0739C2-7903-41B5-A11A-C406DB02B7BD}"/>
              </a:ext>
            </a:extLst>
          </p:cNvPr>
          <p:cNvSpPr/>
          <p:nvPr/>
        </p:nvSpPr>
        <p:spPr>
          <a:xfrm>
            <a:off x="13716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CAAC3-D636-4D07-871A-AC2E044ED202}"/>
              </a:ext>
            </a:extLst>
          </p:cNvPr>
          <p:cNvSpPr txBox="1"/>
          <p:nvPr/>
        </p:nvSpPr>
        <p:spPr>
          <a:xfrm>
            <a:off x="5410200" y="457200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Introduction of bacteria from genitourinary tract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Infection ascends to choriodecidua, replicates, and invades OR directly invades the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Image result for womb clip art">
            <a:extLst>
              <a:ext uri="{FF2B5EF4-FFF2-40B4-BE49-F238E27FC236}">
                <a16:creationId xmlns:a16="http://schemas.microsoft.com/office/drawing/2014/main" id="{D35CA97F-B57D-4876-8843-7AD711AF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791075" cy="56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EF2512-4E0C-41A5-B4C0-E06AB5E62AD2}"/>
              </a:ext>
            </a:extLst>
          </p:cNvPr>
          <p:cNvSpPr/>
          <p:nvPr/>
        </p:nvSpPr>
        <p:spPr>
          <a:xfrm>
            <a:off x="21336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135CC4-D910-4863-B064-857652706E96}"/>
              </a:ext>
            </a:extLst>
          </p:cNvPr>
          <p:cNvSpPr/>
          <p:nvPr/>
        </p:nvSpPr>
        <p:spPr>
          <a:xfrm>
            <a:off x="16764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D475B8-B3DF-495B-8EC5-F67CD85E2864}"/>
              </a:ext>
            </a:extLst>
          </p:cNvPr>
          <p:cNvSpPr/>
          <p:nvPr/>
        </p:nvSpPr>
        <p:spPr>
          <a:xfrm>
            <a:off x="1828800" y="4057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9331E6-C121-4D44-88E9-457FB2569DE4}"/>
              </a:ext>
            </a:extLst>
          </p:cNvPr>
          <p:cNvSpPr/>
          <p:nvPr/>
        </p:nvSpPr>
        <p:spPr>
          <a:xfrm>
            <a:off x="2424112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F983FD-0C25-494D-BD71-EAB3A11992A1}"/>
              </a:ext>
            </a:extLst>
          </p:cNvPr>
          <p:cNvSpPr/>
          <p:nvPr/>
        </p:nvSpPr>
        <p:spPr>
          <a:xfrm>
            <a:off x="2743199" y="42100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blo 1">
      <a:dk1>
        <a:srgbClr val="FFFF00"/>
      </a:dk1>
      <a:lt1>
        <a:srgbClr val="002060"/>
      </a:lt1>
      <a:dk2>
        <a:srgbClr val="FFFF00"/>
      </a:dk2>
      <a:lt2>
        <a:srgbClr val="00206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</TotalTime>
  <Words>1756</Words>
  <Application>Microsoft Office PowerPoint</Application>
  <PresentationFormat>On-screen Show (4:3)</PresentationFormat>
  <Paragraphs>236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“Hot” Topics in Chorioamnionitis</vt:lpstr>
      <vt:lpstr>Chorioamnionitis</vt:lpstr>
      <vt:lpstr>ACOG 712</vt:lpstr>
      <vt:lpstr>Outline</vt:lpstr>
      <vt:lpstr>Pathophysiology</vt:lpstr>
      <vt:lpstr>Pathophysiology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Pathogenesis - Organisms</vt:lpstr>
      <vt:lpstr>Ureaplasma and Mycoplasma</vt:lpstr>
      <vt:lpstr>Risk Factors for Chorioamnionitis</vt:lpstr>
      <vt:lpstr>Epidemiology</vt:lpstr>
      <vt:lpstr>PowerPoint Presentation</vt:lpstr>
      <vt:lpstr>Clinical signs</vt:lpstr>
      <vt:lpstr>Clinical signs</vt:lpstr>
      <vt:lpstr>Maternal management</vt:lpstr>
      <vt:lpstr>Infant management</vt:lpstr>
      <vt:lpstr>PowerPoint Presentation</vt:lpstr>
      <vt:lpstr>PowerPoint Presentation</vt:lpstr>
      <vt:lpstr>Asymptomatic infants</vt:lpstr>
      <vt:lpstr>Wortham et al. (con’t)</vt:lpstr>
      <vt:lpstr>Wortham et al. (con’t)</vt:lpstr>
      <vt:lpstr>Asymptomatic infants</vt:lpstr>
      <vt:lpstr>PowerPoint Presentation</vt:lpstr>
      <vt:lpstr>Kaiser sepsis calculator</vt:lpstr>
      <vt:lpstr>Kaiser sepsis calculator</vt:lpstr>
      <vt:lpstr>Infant management</vt:lpstr>
      <vt:lpstr>Infant management</vt:lpstr>
      <vt:lpstr>Are ancillary lab tests useful?</vt:lpstr>
      <vt:lpstr>Are ancillary lab tests useful?</vt:lpstr>
      <vt:lpstr>Long-term risks of chorio?</vt:lpstr>
      <vt:lpstr>NDI</vt:lpstr>
      <vt:lpstr>Pappas et al. (con’t)</vt:lpstr>
      <vt:lpstr>Histological Chorio</vt:lpstr>
      <vt:lpstr>BPD?</vt:lpstr>
      <vt:lpstr>PowerPoint Presentation</vt:lpstr>
      <vt:lpstr>BPD?</vt:lpstr>
      <vt:lpstr>The Argument</vt:lpstr>
      <vt:lpstr>ROP?</vt:lpstr>
      <vt:lpstr>ROP?</vt:lpstr>
      <vt:lpstr>Chorio</vt:lpstr>
      <vt:lpstr>Chorio</vt:lpstr>
      <vt:lpstr>Conclusions</vt:lpstr>
      <vt:lpstr>Conclusions</vt:lpstr>
      <vt:lpstr>Conclusions</vt:lpstr>
      <vt:lpstr>Questions?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Antibiotics in the Neonatal Intensive Care Unit:  A Mixed-Methods Approach to Reduction</dc:title>
  <dc:creator>JCANTY</dc:creator>
  <cp:lastModifiedBy>Joseph Cantey</cp:lastModifiedBy>
  <cp:revision>599</cp:revision>
  <dcterms:created xsi:type="dcterms:W3CDTF">2013-01-21T22:15:44Z</dcterms:created>
  <dcterms:modified xsi:type="dcterms:W3CDTF">2023-10-20T16:57:00Z</dcterms:modified>
</cp:coreProperties>
</file>