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76" r:id="rId13"/>
    <p:sldId id="277" r:id="rId14"/>
    <p:sldId id="278" r:id="rId15"/>
    <p:sldId id="271" r:id="rId16"/>
    <p:sldId id="273" r:id="rId17"/>
    <p:sldId id="274" r:id="rId18"/>
    <p:sldId id="275" r:id="rId19"/>
    <p:sldId id="272" r:id="rId20"/>
    <p:sldId id="267" r:id="rId21"/>
    <p:sldId id="269" r:id="rId22"/>
    <p:sldId id="270" r:id="rId23"/>
    <p:sldId id="279" r:id="rId24"/>
    <p:sldId id="283" r:id="rId25"/>
    <p:sldId id="280" r:id="rId26"/>
    <p:sldId id="281" r:id="rId27"/>
    <p:sldId id="282" r:id="rId28"/>
    <p:sldId id="285" r:id="rId29"/>
    <p:sldId id="286" r:id="rId30"/>
    <p:sldId id="287" r:id="rId31"/>
    <p:sldId id="289" r:id="rId32"/>
    <p:sldId id="288" r:id="rId33"/>
    <p:sldId id="290" r:id="rId34"/>
    <p:sldId id="293" r:id="rId35"/>
    <p:sldId id="291" r:id="rId36"/>
    <p:sldId id="294" r:id="rId37"/>
    <p:sldId id="295" r:id="rId38"/>
    <p:sldId id="268" r:id="rId39"/>
    <p:sldId id="41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0000"/>
    <a:srgbClr val="A50021"/>
    <a:srgbClr val="DD2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Cantey" userId="91969b5399859616" providerId="LiveId" clId="{545BEFA0-ABEE-466E-B31E-596D4574BAC4}"/>
    <pc:docChg chg="modSld">
      <pc:chgData name="Joseph Cantey" userId="91969b5399859616" providerId="LiveId" clId="{545BEFA0-ABEE-466E-B31E-596D4574BAC4}" dt="2023-01-26T16:24:16.994" v="59" actId="20577"/>
      <pc:docMkLst>
        <pc:docMk/>
      </pc:docMkLst>
      <pc:sldChg chg="modSp mod">
        <pc:chgData name="Joseph Cantey" userId="91969b5399859616" providerId="LiveId" clId="{545BEFA0-ABEE-466E-B31E-596D4574BAC4}" dt="2023-01-26T16:24:16.994" v="59" actId="20577"/>
        <pc:sldMkLst>
          <pc:docMk/>
          <pc:sldMk cId="296825935" sldId="256"/>
        </pc:sldMkLst>
        <pc:spChg chg="mod">
          <ac:chgData name="Joseph Cantey" userId="91969b5399859616" providerId="LiveId" clId="{545BEFA0-ABEE-466E-B31E-596D4574BAC4}" dt="2023-01-26T16:24:16.994" v="59" actId="20577"/>
          <ac:spMkLst>
            <pc:docMk/>
            <pc:sldMk cId="296825935" sldId="256"/>
            <ac:spMk id="3" creationId="{A300E404-38EA-4F70-A154-CAFC2832BAC5}"/>
          </ac:spMkLst>
        </pc:spChg>
      </pc:sldChg>
      <pc:sldChg chg="modSp mod">
        <pc:chgData name="Joseph Cantey" userId="91969b5399859616" providerId="LiveId" clId="{545BEFA0-ABEE-466E-B31E-596D4574BAC4}" dt="2023-01-26T16:23:46.257" v="43" actId="20577"/>
        <pc:sldMkLst>
          <pc:docMk/>
          <pc:sldMk cId="1815978709" sldId="414"/>
        </pc:sldMkLst>
        <pc:spChg chg="mod">
          <ac:chgData name="Joseph Cantey" userId="91969b5399859616" providerId="LiveId" clId="{545BEFA0-ABEE-466E-B31E-596D4574BAC4}" dt="2023-01-26T16:23:46.257" v="43" actId="20577"/>
          <ac:spMkLst>
            <pc:docMk/>
            <pc:sldMk cId="1815978709" sldId="414"/>
            <ac:spMk id="4" creationId="{4BF763F9-61A7-4894-BDE5-0DD8A82D421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spPr>
            <a:solidFill>
              <a:schemeClr val="bg1">
                <a:lumMod val="25000"/>
                <a:lumOff val="75000"/>
              </a:schemeClr>
            </a:solidFill>
          </c:spPr>
          <c:dPt>
            <c:idx val="1"/>
            <c:bubble3D val="0"/>
            <c:spPr>
              <a:solidFill>
                <a:schemeClr val="tx1"/>
              </a:solidFill>
            </c:spPr>
            <c:extLst>
              <c:ext xmlns:c16="http://schemas.microsoft.com/office/drawing/2014/chart" uri="{C3380CC4-5D6E-409C-BE32-E72D297353CC}">
                <c16:uniqueId val="{00000001-7372-4384-AF1B-6AA72B69DAC3}"/>
              </c:ext>
            </c:extLst>
          </c:dPt>
          <c:val>
            <c:numRef>
              <c:f>Sheet1!$A$3:$A$5</c:f>
              <c:numCache>
                <c:formatCode>General</c:formatCode>
                <c:ptCount val="3"/>
                <c:pt idx="0">
                  <c:v>2349</c:v>
                </c:pt>
                <c:pt idx="1">
                  <c:v>150</c:v>
                </c:pt>
                <c:pt idx="2">
                  <c:v>1</c:v>
                </c:pt>
              </c:numCache>
            </c:numRef>
          </c:val>
          <c:extLst>
            <c:ext xmlns:c16="http://schemas.microsoft.com/office/drawing/2014/chart" uri="{C3380CC4-5D6E-409C-BE32-E72D297353CC}">
              <c16:uniqueId val="{00000002-7372-4384-AF1B-6AA72B69DAC3}"/>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spPr>
            <a:solidFill>
              <a:schemeClr val="bg1">
                <a:lumMod val="25000"/>
                <a:lumOff val="75000"/>
              </a:schemeClr>
            </a:solidFill>
          </c:spPr>
          <c:dPt>
            <c:idx val="1"/>
            <c:bubble3D val="0"/>
            <c:spPr>
              <a:solidFill>
                <a:schemeClr val="tx1"/>
              </a:solidFill>
            </c:spPr>
            <c:extLst>
              <c:ext xmlns:c16="http://schemas.microsoft.com/office/drawing/2014/chart" uri="{C3380CC4-5D6E-409C-BE32-E72D297353CC}">
                <c16:uniqueId val="{00000001-45B9-4AD1-9A75-6B9C8DD26526}"/>
              </c:ext>
            </c:extLst>
          </c:dPt>
          <c:val>
            <c:numRef>
              <c:f>Sheet1!$A$3:$A$5</c:f>
              <c:numCache>
                <c:formatCode>General</c:formatCode>
                <c:ptCount val="3"/>
                <c:pt idx="0">
                  <c:v>2349</c:v>
                </c:pt>
                <c:pt idx="1">
                  <c:v>150</c:v>
                </c:pt>
                <c:pt idx="2">
                  <c:v>1</c:v>
                </c:pt>
              </c:numCache>
            </c:numRef>
          </c:val>
          <c:extLst>
            <c:ext xmlns:c16="http://schemas.microsoft.com/office/drawing/2014/chart" uri="{C3380CC4-5D6E-409C-BE32-E72D297353CC}">
              <c16:uniqueId val="{00000002-45B9-4AD1-9A75-6B9C8DD26526}"/>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chemeClr val="tx1"/>
              </a:solidFill>
            </c:spPr>
            <c:extLst>
              <c:ext xmlns:c16="http://schemas.microsoft.com/office/drawing/2014/chart" uri="{C3380CC4-5D6E-409C-BE32-E72D297353CC}">
                <c16:uniqueId val="{00000001-58CA-4D89-98E1-55C9F828F1C5}"/>
              </c:ext>
            </c:extLst>
          </c:dPt>
          <c:dPt>
            <c:idx val="1"/>
            <c:bubble3D val="0"/>
            <c:spPr>
              <a:solidFill>
                <a:srgbClr val="FF3300"/>
              </a:solidFill>
              <a:ln>
                <a:solidFill>
                  <a:schemeClr val="bg1"/>
                </a:solidFill>
              </a:ln>
            </c:spPr>
            <c:extLst>
              <c:ext xmlns:c16="http://schemas.microsoft.com/office/drawing/2014/chart" uri="{C3380CC4-5D6E-409C-BE32-E72D297353CC}">
                <c16:uniqueId val="{00000003-58CA-4D89-98E1-55C9F828F1C5}"/>
              </c:ext>
            </c:extLst>
          </c:dPt>
          <c:val>
            <c:numRef>
              <c:f>Sheet1!$A$4:$A$5</c:f>
              <c:numCache>
                <c:formatCode>General</c:formatCode>
                <c:ptCount val="2"/>
                <c:pt idx="0">
                  <c:v>150</c:v>
                </c:pt>
                <c:pt idx="1">
                  <c:v>1</c:v>
                </c:pt>
              </c:numCache>
            </c:numRef>
          </c:val>
          <c:extLst>
            <c:ext xmlns:c16="http://schemas.microsoft.com/office/drawing/2014/chart" uri="{C3380CC4-5D6E-409C-BE32-E72D297353CC}">
              <c16:uniqueId val="{00000004-58CA-4D89-98E1-55C9F828F1C5}"/>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C6AE-EA2E-4189-963F-265961CDD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AF7A2-E57E-470B-BB45-F40D031A0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A8C67-58D9-4D0B-8D7D-898D5406828C}"/>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5" name="Footer Placeholder 4">
            <a:extLst>
              <a:ext uri="{FF2B5EF4-FFF2-40B4-BE49-F238E27FC236}">
                <a16:creationId xmlns:a16="http://schemas.microsoft.com/office/drawing/2014/main" id="{F9E371EE-8039-4B0C-8AD9-9DB7DE33C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EBC59-0E87-4855-A474-4059F57A24D1}"/>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60991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2463-42C2-4B37-B1B1-8A738B6A40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43D9F4-752F-4638-9929-B575D71046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978BB-575D-40A9-B8AE-4F881B9E52A8}"/>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5" name="Footer Placeholder 4">
            <a:extLst>
              <a:ext uri="{FF2B5EF4-FFF2-40B4-BE49-F238E27FC236}">
                <a16:creationId xmlns:a16="http://schemas.microsoft.com/office/drawing/2014/main" id="{D81A34C4-DDC9-4D2A-AC47-98A5341A2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E1704-C373-446F-9A76-99A5557A550B}"/>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332995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6DFAB-24E6-4F5E-AEAB-26EFCF64D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5D757-AE23-4427-AB16-A03FF197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6639C-482C-48A7-994D-1F0C6018A50D}"/>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5" name="Footer Placeholder 4">
            <a:extLst>
              <a:ext uri="{FF2B5EF4-FFF2-40B4-BE49-F238E27FC236}">
                <a16:creationId xmlns:a16="http://schemas.microsoft.com/office/drawing/2014/main" id="{10836AC6-2ABB-46D7-8997-C0598A37D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CFD50-F9D7-409B-B1F4-2064C9F32001}"/>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90978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80BD-3C5A-4769-8342-A1B161223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8199D-C848-468D-9B81-5D80AE5216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2DC4A-1275-4995-85EE-CFCCCECC03C5}"/>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5" name="Footer Placeholder 4">
            <a:extLst>
              <a:ext uri="{FF2B5EF4-FFF2-40B4-BE49-F238E27FC236}">
                <a16:creationId xmlns:a16="http://schemas.microsoft.com/office/drawing/2014/main" id="{5AAD5A8C-2C93-4A08-B839-681C17E2A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04FE7-4D3F-42DD-8D13-1DFF83636EF5}"/>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52994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29C6-FE26-4484-9901-045104016B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FA2739-5A42-4589-B9E0-31611FD464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6EA97B-121B-48F8-809F-CAF19E74E691}"/>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5" name="Footer Placeholder 4">
            <a:extLst>
              <a:ext uri="{FF2B5EF4-FFF2-40B4-BE49-F238E27FC236}">
                <a16:creationId xmlns:a16="http://schemas.microsoft.com/office/drawing/2014/main" id="{1C3F3F7E-3049-4394-9A96-363AFB17C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AEC74-82D1-4958-AEF5-569034975230}"/>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173978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5DE7-39E8-4CEA-A9C3-F806088AB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441E9-7516-4F01-9BDD-6613142167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8FF73D-2613-4FF7-8042-6E4B585BA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38CAD8-11C5-46EE-A0B3-ABC30C0769F1}"/>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6" name="Footer Placeholder 5">
            <a:extLst>
              <a:ext uri="{FF2B5EF4-FFF2-40B4-BE49-F238E27FC236}">
                <a16:creationId xmlns:a16="http://schemas.microsoft.com/office/drawing/2014/main" id="{905DF69E-968B-4E37-A2D2-02BE0A52C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801FE-E078-4DED-B856-A1C9A43B1C7D}"/>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97346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A335-BB87-46A6-9546-8484A76A0F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A2E672-1726-488D-B22C-13AE2E603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2A93FC-562B-44B5-8099-EF7B17E3F2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9FA8E5-8737-4434-AAB6-A247B8E2C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293DA-EC92-4C52-AB9B-FD79D1DC09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D79DC2-68E4-4226-8032-890FBE3A8F3A}"/>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8" name="Footer Placeholder 7">
            <a:extLst>
              <a:ext uri="{FF2B5EF4-FFF2-40B4-BE49-F238E27FC236}">
                <a16:creationId xmlns:a16="http://schemas.microsoft.com/office/drawing/2014/main" id="{576AB066-3713-43CE-AB4A-D3CDC06E93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BCAAC5-712B-43D8-8EEE-8FDE4FE48F92}"/>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351715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AF46-596B-4E58-9E37-E6413D7FC1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6F5CC0-C8D4-4606-957E-F874A252FD21}"/>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4" name="Footer Placeholder 3">
            <a:extLst>
              <a:ext uri="{FF2B5EF4-FFF2-40B4-BE49-F238E27FC236}">
                <a16:creationId xmlns:a16="http://schemas.microsoft.com/office/drawing/2014/main" id="{205A39FA-FF05-4FD6-AA43-9B3001768B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17C3DD-34C7-4597-B2B1-70E05126AD5C}"/>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312601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BAD5F-80BE-4532-95F1-52A6FDC57BD7}"/>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3" name="Footer Placeholder 2">
            <a:extLst>
              <a:ext uri="{FF2B5EF4-FFF2-40B4-BE49-F238E27FC236}">
                <a16:creationId xmlns:a16="http://schemas.microsoft.com/office/drawing/2014/main" id="{8A6C4A21-3D7A-491C-A674-8A641975E7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64EC0-CD08-4732-86A5-B55004946652}"/>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68460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FA09-B37D-41BF-9936-3DDB2B1D0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D96008-ABF1-42B3-AFFC-F5E45723B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5BE4B-F1F0-4FDF-8835-78723EC3B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4B12D7-8B73-4A25-8F65-9CB858E3DCD7}"/>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6" name="Footer Placeholder 5">
            <a:extLst>
              <a:ext uri="{FF2B5EF4-FFF2-40B4-BE49-F238E27FC236}">
                <a16:creationId xmlns:a16="http://schemas.microsoft.com/office/drawing/2014/main" id="{A45F4DA7-52E6-4352-A40F-B6B425BB2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FD21D-A16E-4D29-83F4-0D273C92D068}"/>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220616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957D-FAE9-4678-B796-95B796874A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57F0F6-6EBE-46A8-AF75-17C61DA97D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3F6822-5566-442D-86A9-A24FEC51D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7A825D-83DD-4BB7-9C4A-53E9B987CDFB}"/>
              </a:ext>
            </a:extLst>
          </p:cNvPr>
          <p:cNvSpPr>
            <a:spLocks noGrp="1"/>
          </p:cNvSpPr>
          <p:nvPr>
            <p:ph type="dt" sz="half" idx="10"/>
          </p:nvPr>
        </p:nvSpPr>
        <p:spPr/>
        <p:txBody>
          <a:bodyPr/>
          <a:lstStyle/>
          <a:p>
            <a:fld id="{C70B986F-731A-4CAD-B554-E0D31B50C961}" type="datetimeFigureOut">
              <a:rPr lang="en-US" smtClean="0"/>
              <a:t>1/26/2023</a:t>
            </a:fld>
            <a:endParaRPr lang="en-US"/>
          </a:p>
        </p:txBody>
      </p:sp>
      <p:sp>
        <p:nvSpPr>
          <p:cNvPr id="6" name="Footer Placeholder 5">
            <a:extLst>
              <a:ext uri="{FF2B5EF4-FFF2-40B4-BE49-F238E27FC236}">
                <a16:creationId xmlns:a16="http://schemas.microsoft.com/office/drawing/2014/main" id="{64986B8A-0213-4DBB-8C67-0C50AD807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D27F5-CA59-4598-ADE6-B97A7AB3DF48}"/>
              </a:ext>
            </a:extLst>
          </p:cNvPr>
          <p:cNvSpPr>
            <a:spLocks noGrp="1"/>
          </p:cNvSpPr>
          <p:nvPr>
            <p:ph type="sldNum" sz="quarter" idx="12"/>
          </p:nvPr>
        </p:nvSpPr>
        <p:spPr/>
        <p:txBody>
          <a:bodyPr/>
          <a:lstStyle/>
          <a:p>
            <a:fld id="{877EA039-0AFB-4691-8153-D6DAB1A3BAF6}" type="slidenum">
              <a:rPr lang="en-US" smtClean="0"/>
              <a:t>‹#›</a:t>
            </a:fld>
            <a:endParaRPr lang="en-US"/>
          </a:p>
        </p:txBody>
      </p:sp>
    </p:spTree>
    <p:extLst>
      <p:ext uri="{BB962C8B-B14F-4D97-AF65-F5344CB8AC3E}">
        <p14:creationId xmlns:p14="http://schemas.microsoft.com/office/powerpoint/2010/main" val="93818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68987-B107-4066-8A9B-0462F9121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611C06-5355-4335-BC50-5EE7AFB05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92C3F-55F4-4EC6-A1DC-05B0883AF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B986F-731A-4CAD-B554-E0D31B50C961}" type="datetimeFigureOut">
              <a:rPr lang="en-US" smtClean="0"/>
              <a:t>1/26/2023</a:t>
            </a:fld>
            <a:endParaRPr lang="en-US"/>
          </a:p>
        </p:txBody>
      </p:sp>
      <p:sp>
        <p:nvSpPr>
          <p:cNvPr id="5" name="Footer Placeholder 4">
            <a:extLst>
              <a:ext uri="{FF2B5EF4-FFF2-40B4-BE49-F238E27FC236}">
                <a16:creationId xmlns:a16="http://schemas.microsoft.com/office/drawing/2014/main" id="{9941B579-DFD5-4162-93D7-AC9BD6A36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7DC4C3-B15C-4E77-A726-EE926B6A2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EA039-0AFB-4691-8153-D6DAB1A3BAF6}" type="slidenum">
              <a:rPr lang="en-US" smtClean="0"/>
              <a:t>‹#›</a:t>
            </a:fld>
            <a:endParaRPr lang="en-US"/>
          </a:p>
        </p:txBody>
      </p:sp>
    </p:spTree>
    <p:extLst>
      <p:ext uri="{BB962C8B-B14F-4D97-AF65-F5344CB8AC3E}">
        <p14:creationId xmlns:p14="http://schemas.microsoft.com/office/powerpoint/2010/main" val="24740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2ahUKEwj38JSM2qXgAhWNiOAKHQB7AVQQjRx6BAgBEAU&amp;url=http://www.parisdailyphoto.com/2014/11/like-finding-needle-in-haystack.html&amp;psig=AOvVaw3kYjWHzP4RbYiDpjBU3O-T&amp;ust=154949422843278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2E2E-2A13-4CBF-B45B-D4A60B82931F}"/>
              </a:ext>
            </a:extLst>
          </p:cNvPr>
          <p:cNvSpPr>
            <a:spLocks noGrp="1"/>
          </p:cNvSpPr>
          <p:nvPr>
            <p:ph type="ctrTitle"/>
          </p:nvPr>
        </p:nvSpPr>
        <p:spPr>
          <a:xfrm>
            <a:off x="261257" y="1122363"/>
            <a:ext cx="11793894" cy="2387600"/>
          </a:xfrm>
        </p:spPr>
        <p:txBody>
          <a:bodyPr>
            <a:normAutofit/>
          </a:bodyPr>
          <a:lstStyle/>
          <a:p>
            <a:r>
              <a:rPr lang="en-US" sz="4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Quantitative Approach to </a:t>
            </a:r>
            <a:br>
              <a:rPr lang="en-US" sz="4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Early-Onset Sepsis</a:t>
            </a:r>
          </a:p>
        </p:txBody>
      </p:sp>
      <p:sp>
        <p:nvSpPr>
          <p:cNvPr id="3" name="Subtitle 2">
            <a:extLst>
              <a:ext uri="{FF2B5EF4-FFF2-40B4-BE49-F238E27FC236}">
                <a16:creationId xmlns:a16="http://schemas.microsoft.com/office/drawing/2014/main" id="{A300E404-38EA-4F70-A154-CAFC2832BAC5}"/>
              </a:ext>
            </a:extLst>
          </p:cNvPr>
          <p:cNvSpPr>
            <a:spLocks noGrp="1"/>
          </p:cNvSpPr>
          <p:nvPr>
            <p:ph type="subTitle" idx="1"/>
          </p:nvPr>
        </p:nvSpPr>
        <p:spPr/>
        <p:txBody>
          <a:bodyPr>
            <a:normAutofit/>
          </a:bodyPr>
          <a:lstStyle/>
          <a:p>
            <a:r>
              <a:rPr lang="en-US" sz="2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J.B. Cantey, MD, MPH</a:t>
            </a:r>
          </a:p>
          <a:p>
            <a:r>
              <a:rPr lang="en-US" sz="2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Ongoing Care of Congenital and Perinatal Infections (OKAPI) Program</a:t>
            </a:r>
          </a:p>
        </p:txBody>
      </p:sp>
    </p:spTree>
    <p:extLst>
      <p:ext uri="{BB962C8B-B14F-4D97-AF65-F5344CB8AC3E}">
        <p14:creationId xmlns:p14="http://schemas.microsoft.com/office/powerpoint/2010/main" val="296825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Clinical Findings</a:t>
            </a:r>
          </a:p>
        </p:txBody>
      </p:sp>
      <p:sp>
        <p:nvSpPr>
          <p:cNvPr id="3" name="Content Placeholder 2"/>
          <p:cNvSpPr>
            <a:spLocks noGrp="1"/>
          </p:cNvSpPr>
          <p:nvPr>
            <p:ph idx="1"/>
          </p:nvPr>
        </p:nvSpPr>
        <p:spPr/>
        <p:txBody>
          <a:bodyPr/>
          <a:lstStyle/>
          <a:p>
            <a:r>
              <a:rPr lang="en-US" dirty="0">
                <a:solidFill>
                  <a:srgbClr val="FFFFFF"/>
                </a:solidFill>
              </a:rPr>
              <a:t>The majority of infants will have signs of infection at birth or </a:t>
            </a:r>
            <a:r>
              <a:rPr lang="en-US" dirty="0"/>
              <a:t>within the first 6-12 </a:t>
            </a:r>
            <a:r>
              <a:rPr lang="en-US" dirty="0">
                <a:solidFill>
                  <a:srgbClr val="FFFFFF"/>
                </a:solidFill>
              </a:rPr>
              <a:t>hours after delivery.</a:t>
            </a:r>
          </a:p>
          <a:p>
            <a:pPr lvl="1"/>
            <a:r>
              <a:rPr lang="en-US" dirty="0">
                <a:solidFill>
                  <a:srgbClr val="FFFFFF"/>
                </a:solidFill>
              </a:rPr>
              <a:t>&lt;25% have onset of symptoms beyond 12 hours</a:t>
            </a:r>
          </a:p>
          <a:p>
            <a:pPr lvl="1"/>
            <a:r>
              <a:rPr lang="en-US" dirty="0">
                <a:solidFill>
                  <a:srgbClr val="FFFFFF"/>
                </a:solidFill>
              </a:rPr>
              <a:t>&lt;10% have onset of symptoms beyond 24 hours</a:t>
            </a:r>
          </a:p>
          <a:p>
            <a:pPr lvl="1"/>
            <a:r>
              <a:rPr lang="en-US" dirty="0">
                <a:solidFill>
                  <a:srgbClr val="FFFFFF"/>
                </a:solidFill>
              </a:rPr>
              <a:t>&lt;1% have onset of symptoms beyond 48 hours</a:t>
            </a:r>
          </a:p>
          <a:p>
            <a:pPr lvl="1"/>
            <a:endParaRPr lang="en-US" dirty="0">
              <a:solidFill>
                <a:srgbClr val="FFFFFF"/>
              </a:solidFill>
            </a:endParaRPr>
          </a:p>
          <a:p>
            <a:r>
              <a:rPr lang="en-US" dirty="0">
                <a:solidFill>
                  <a:srgbClr val="FFFFFF"/>
                </a:solidFill>
              </a:rPr>
              <a:t>This is why observation for 48 hours is a reasonable strategy for lower-risk infants in the GBS guidelines</a:t>
            </a:r>
          </a:p>
        </p:txBody>
      </p:sp>
    </p:spTree>
    <p:extLst>
      <p:ext uri="{BB962C8B-B14F-4D97-AF65-F5344CB8AC3E}">
        <p14:creationId xmlns:p14="http://schemas.microsoft.com/office/powerpoint/2010/main" val="25106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Diagnosis</a:t>
            </a:r>
          </a:p>
        </p:txBody>
      </p:sp>
      <p:sp>
        <p:nvSpPr>
          <p:cNvPr id="3" name="Content Placeholder 2"/>
          <p:cNvSpPr>
            <a:spLocks noGrp="1"/>
          </p:cNvSpPr>
          <p:nvPr>
            <p:ph idx="1"/>
          </p:nvPr>
        </p:nvSpPr>
        <p:spPr/>
        <p:txBody>
          <a:bodyPr>
            <a:normAutofit lnSpcReduction="10000"/>
          </a:bodyPr>
          <a:lstStyle/>
          <a:p>
            <a:r>
              <a:rPr lang="en-US" dirty="0">
                <a:solidFill>
                  <a:srgbClr val="FFFFFF"/>
                </a:solidFill>
              </a:rPr>
              <a:t>The gold standard to diagnose EOS is </a:t>
            </a:r>
            <a:r>
              <a:rPr lang="en-US" dirty="0"/>
              <a:t>blood culture</a:t>
            </a:r>
          </a:p>
          <a:p>
            <a:r>
              <a:rPr lang="en-US" dirty="0">
                <a:solidFill>
                  <a:srgbClr val="FFFFFF"/>
                </a:solidFill>
              </a:rPr>
              <a:t>Minimum of </a:t>
            </a:r>
            <a:r>
              <a:rPr lang="en-US" dirty="0"/>
              <a:t>1 mL </a:t>
            </a:r>
            <a:r>
              <a:rPr lang="en-US" dirty="0">
                <a:solidFill>
                  <a:srgbClr val="FFFFFF"/>
                </a:solidFill>
              </a:rPr>
              <a:t>should be obtained for culture</a:t>
            </a:r>
          </a:p>
          <a:p>
            <a:pPr lvl="1"/>
            <a:r>
              <a:rPr lang="en-US" dirty="0">
                <a:solidFill>
                  <a:srgbClr val="FFFFFF"/>
                </a:solidFill>
              </a:rPr>
              <a:t>No difference in sensitivity between 1 mL in 1 bottle or 0.5 mL each in 2 bottles; second doubles the risk for contamination but allows contaminants to be differentiated from real infection (</a:t>
            </a:r>
            <a:r>
              <a:rPr lang="en-US" dirty="0" err="1">
                <a:solidFill>
                  <a:srgbClr val="FFFFFF"/>
                </a:solidFill>
              </a:rPr>
              <a:t>eg</a:t>
            </a:r>
            <a:r>
              <a:rPr lang="en-US" dirty="0">
                <a:solidFill>
                  <a:srgbClr val="FFFFFF"/>
                </a:solidFill>
              </a:rPr>
              <a:t>, if 1 of 2 bottles grows </a:t>
            </a:r>
            <a:r>
              <a:rPr lang="en-US" dirty="0" err="1">
                <a:solidFill>
                  <a:srgbClr val="FFFFFF"/>
                </a:solidFill>
              </a:rPr>
              <a:t>Viridans</a:t>
            </a:r>
            <a:r>
              <a:rPr lang="en-US" dirty="0">
                <a:solidFill>
                  <a:srgbClr val="FFFFFF"/>
                </a:solidFill>
              </a:rPr>
              <a:t> group streptococci.)</a:t>
            </a:r>
          </a:p>
          <a:p>
            <a:r>
              <a:rPr lang="en-US" dirty="0">
                <a:solidFill>
                  <a:srgbClr val="FFFFFF"/>
                </a:solidFill>
              </a:rPr>
              <a:t>Urine culture not indicated</a:t>
            </a:r>
          </a:p>
          <a:p>
            <a:r>
              <a:rPr lang="en-US" dirty="0">
                <a:solidFill>
                  <a:srgbClr val="FFFFFF"/>
                </a:solidFill>
              </a:rPr>
              <a:t>Cerebrospinal fluid culture not routinely indicated</a:t>
            </a:r>
          </a:p>
          <a:p>
            <a:pPr lvl="1"/>
            <a:r>
              <a:rPr lang="en-US" dirty="0">
                <a:solidFill>
                  <a:srgbClr val="FFFFFF"/>
                </a:solidFill>
              </a:rPr>
              <a:t>Would recommend lumbar puncture for infants with positive blood cultures OR for infants with overt neurologic signs (</a:t>
            </a:r>
            <a:r>
              <a:rPr lang="en-US" dirty="0" err="1">
                <a:solidFill>
                  <a:srgbClr val="FFFFFF"/>
                </a:solidFill>
              </a:rPr>
              <a:t>eg</a:t>
            </a:r>
            <a:r>
              <a:rPr lang="en-US" dirty="0">
                <a:solidFill>
                  <a:srgbClr val="FFFFFF"/>
                </a:solidFill>
              </a:rPr>
              <a:t>, seizure, apneas, </a:t>
            </a:r>
            <a:r>
              <a:rPr lang="en-US" dirty="0" err="1">
                <a:solidFill>
                  <a:srgbClr val="FFFFFF"/>
                </a:solidFill>
              </a:rPr>
              <a:t>etc</a:t>
            </a:r>
            <a:r>
              <a:rPr lang="en-US" dirty="0">
                <a:solidFill>
                  <a:srgbClr val="FFFFFF"/>
                </a:solidFill>
              </a:rPr>
              <a:t>)</a:t>
            </a:r>
          </a:p>
        </p:txBody>
      </p:sp>
    </p:spTree>
    <p:extLst>
      <p:ext uri="{BB962C8B-B14F-4D97-AF65-F5344CB8AC3E}">
        <p14:creationId xmlns:p14="http://schemas.microsoft.com/office/powerpoint/2010/main" val="18799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Blood culture sensitivity</a:t>
            </a:r>
          </a:p>
        </p:txBody>
      </p:sp>
      <p:sp>
        <p:nvSpPr>
          <p:cNvPr id="3" name="Content Placeholder 2"/>
          <p:cNvSpPr>
            <a:spLocks noGrp="1"/>
          </p:cNvSpPr>
          <p:nvPr>
            <p:ph idx="1"/>
          </p:nvPr>
        </p:nvSpPr>
        <p:spPr>
          <a:xfrm>
            <a:off x="671945" y="1784062"/>
            <a:ext cx="4959927" cy="4351338"/>
          </a:xfrm>
        </p:spPr>
        <p:txBody>
          <a:bodyPr/>
          <a:lstStyle/>
          <a:p>
            <a:r>
              <a:rPr lang="en-US" dirty="0">
                <a:solidFill>
                  <a:srgbClr val="FFFFFF"/>
                </a:solidFill>
              </a:rPr>
              <a:t>Blood cultures are extremely sensitive to even low levels of bacteremia</a:t>
            </a:r>
          </a:p>
          <a:p>
            <a:r>
              <a:rPr lang="en-US" dirty="0">
                <a:solidFill>
                  <a:srgbClr val="FFFFFF"/>
                </a:solidFill>
              </a:rPr>
              <a:t>Median CFU/mL for infants with early onset sepsis is 50-100</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9509" y="1808018"/>
            <a:ext cx="5873865" cy="382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76028" y="5818909"/>
            <a:ext cx="5777346" cy="369332"/>
          </a:xfrm>
          <a:prstGeom prst="rect">
            <a:avLst/>
          </a:prstGeom>
          <a:noFill/>
        </p:spPr>
        <p:txBody>
          <a:bodyPr wrap="square" rtlCol="0">
            <a:spAutoFit/>
          </a:bodyPr>
          <a:lstStyle/>
          <a:p>
            <a:r>
              <a:rPr lang="en-US" dirty="0"/>
              <a:t>From: </a:t>
            </a:r>
            <a:r>
              <a:rPr lang="en-US" dirty="0" err="1"/>
              <a:t>Schelonka</a:t>
            </a:r>
            <a:r>
              <a:rPr lang="en-US" dirty="0"/>
              <a:t> RL, et al. </a:t>
            </a:r>
            <a:r>
              <a:rPr lang="en-US" i="1" dirty="0"/>
              <a:t>J </a:t>
            </a:r>
            <a:r>
              <a:rPr lang="en-US" i="1" dirty="0" err="1"/>
              <a:t>Pediatr</a:t>
            </a:r>
            <a:r>
              <a:rPr lang="en-US" dirty="0"/>
              <a:t>. 1996; 129: 275.</a:t>
            </a:r>
          </a:p>
        </p:txBody>
      </p:sp>
    </p:spTree>
    <p:extLst>
      <p:ext uri="{BB962C8B-B14F-4D97-AF65-F5344CB8AC3E}">
        <p14:creationId xmlns:p14="http://schemas.microsoft.com/office/powerpoint/2010/main" val="288760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Ultra-low colony-count sepsis?</a:t>
            </a:r>
          </a:p>
        </p:txBody>
      </p:sp>
      <p:sp>
        <p:nvSpPr>
          <p:cNvPr id="3" name="Content Placeholder 2"/>
          <p:cNvSpPr>
            <a:spLocks noGrp="1"/>
          </p:cNvSpPr>
          <p:nvPr>
            <p:ph idx="1"/>
          </p:nvPr>
        </p:nvSpPr>
        <p:spPr/>
        <p:txBody>
          <a:bodyPr/>
          <a:lstStyle/>
          <a:p>
            <a:r>
              <a:rPr lang="en-US" dirty="0">
                <a:solidFill>
                  <a:srgbClr val="FFFFFF"/>
                </a:solidFill>
              </a:rPr>
              <a:t>Sensitivity of blood culture lower for infants with ultra-low colony count bacteremia (&lt;4 CFU/mL)</a:t>
            </a:r>
          </a:p>
          <a:p>
            <a:r>
              <a:rPr lang="en-US" dirty="0"/>
              <a:t>HOWEVER</a:t>
            </a:r>
          </a:p>
          <a:p>
            <a:pPr lvl="1"/>
            <a:r>
              <a:rPr lang="en-US" dirty="0">
                <a:solidFill>
                  <a:srgbClr val="FFFFFF"/>
                </a:solidFill>
              </a:rPr>
              <a:t>Limited evidence suggests that infants with &lt;4 CFU/mL are not symptomatic</a:t>
            </a:r>
          </a:p>
          <a:p>
            <a:pPr lvl="1"/>
            <a:r>
              <a:rPr lang="en-US" dirty="0">
                <a:solidFill>
                  <a:srgbClr val="FFFFFF"/>
                </a:solidFill>
              </a:rPr>
              <a:t>Infant’s innate immune system (circulating antibody, complement, phagocytes) may be enough to deal with ultra-low colony counts</a:t>
            </a:r>
          </a:p>
          <a:p>
            <a:pPr lvl="1"/>
            <a:r>
              <a:rPr lang="en-US" dirty="0">
                <a:solidFill>
                  <a:srgbClr val="FFFFFF"/>
                </a:solidFill>
              </a:rPr>
              <a:t>36-48 hours of empiric antibiotic therapy is likely more than enough to help clear the bloodstream</a:t>
            </a:r>
          </a:p>
          <a:p>
            <a:endParaRPr lang="en-US" dirty="0"/>
          </a:p>
        </p:txBody>
      </p:sp>
    </p:spTree>
    <p:extLst>
      <p:ext uri="{BB962C8B-B14F-4D97-AF65-F5344CB8AC3E}">
        <p14:creationId xmlns:p14="http://schemas.microsoft.com/office/powerpoint/2010/main" val="12033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30" y="894917"/>
            <a:ext cx="10877116" cy="387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70764" y="5459968"/>
            <a:ext cx="6307282" cy="369332"/>
          </a:xfrm>
          <a:prstGeom prst="rect">
            <a:avLst/>
          </a:prstGeom>
          <a:noFill/>
        </p:spPr>
        <p:txBody>
          <a:bodyPr wrap="square" rtlCol="0">
            <a:spAutoFit/>
          </a:bodyPr>
          <a:lstStyle/>
          <a:p>
            <a:r>
              <a:rPr lang="en-US" dirty="0"/>
              <a:t>From: </a:t>
            </a:r>
            <a:r>
              <a:rPr lang="en-US" dirty="0" err="1"/>
              <a:t>Cantey</a:t>
            </a:r>
            <a:r>
              <a:rPr lang="en-US" dirty="0"/>
              <a:t> JB, et al. </a:t>
            </a:r>
            <a:r>
              <a:rPr lang="en-US" i="1" dirty="0"/>
              <a:t>Pediatrics</a:t>
            </a:r>
            <a:r>
              <a:rPr lang="en-US" dirty="0"/>
              <a:t>. 2017; 140: e20170044.</a:t>
            </a:r>
          </a:p>
        </p:txBody>
      </p:sp>
    </p:spTree>
    <p:extLst>
      <p:ext uri="{BB962C8B-B14F-4D97-AF65-F5344CB8AC3E}">
        <p14:creationId xmlns:p14="http://schemas.microsoft.com/office/powerpoint/2010/main" val="90177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Ancillary Lab Tests</a:t>
            </a:r>
          </a:p>
        </p:txBody>
      </p:sp>
      <p:sp>
        <p:nvSpPr>
          <p:cNvPr id="3" name="Content Placeholder 2"/>
          <p:cNvSpPr>
            <a:spLocks noGrp="1"/>
          </p:cNvSpPr>
          <p:nvPr>
            <p:ph idx="1"/>
          </p:nvPr>
        </p:nvSpPr>
        <p:spPr/>
        <p:txBody>
          <a:bodyPr/>
          <a:lstStyle/>
          <a:p>
            <a:r>
              <a:rPr lang="en-US" dirty="0">
                <a:solidFill>
                  <a:srgbClr val="FFFFFF"/>
                </a:solidFill>
              </a:rPr>
              <a:t>Non-culture based ancillary testing includes complete blood count with differential, C-reactive protein, </a:t>
            </a:r>
            <a:r>
              <a:rPr lang="en-US" dirty="0" err="1">
                <a:solidFill>
                  <a:srgbClr val="FFFFFF"/>
                </a:solidFill>
              </a:rPr>
              <a:t>procalcitonin</a:t>
            </a:r>
            <a:r>
              <a:rPr lang="en-US" dirty="0">
                <a:solidFill>
                  <a:srgbClr val="FFFFFF"/>
                </a:solidFill>
              </a:rPr>
              <a:t>, et cetera.</a:t>
            </a:r>
          </a:p>
          <a:p>
            <a:r>
              <a:rPr lang="en-US" dirty="0">
                <a:solidFill>
                  <a:srgbClr val="FFFFFF"/>
                </a:solidFill>
              </a:rPr>
              <a:t>In general, these markers have good negative predictive value and poor positive predictive value</a:t>
            </a:r>
          </a:p>
          <a:p>
            <a:r>
              <a:rPr lang="en-US" dirty="0">
                <a:solidFill>
                  <a:srgbClr val="FFFFFF"/>
                </a:solidFill>
              </a:rPr>
              <a:t>Normal CBC or CRP is reassuring</a:t>
            </a:r>
          </a:p>
          <a:p>
            <a:r>
              <a:rPr lang="en-US" dirty="0">
                <a:solidFill>
                  <a:srgbClr val="FFFFFF"/>
                </a:solidFill>
              </a:rPr>
              <a:t>Abnormal CBC or CRP is less meaningful because many noninfectious conditions make these values abnormal, including pre-eclampsia, maternal anesthesia, hypoxic-ischemic injury, in-utero growth restriction, etc.</a:t>
            </a:r>
          </a:p>
        </p:txBody>
      </p:sp>
    </p:spTree>
    <p:extLst>
      <p:ext uri="{BB962C8B-B14F-4D97-AF65-F5344CB8AC3E}">
        <p14:creationId xmlns:p14="http://schemas.microsoft.com/office/powerpoint/2010/main" val="409639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Ancillary Lab Tests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3754128"/>
              </p:ext>
            </p:extLst>
          </p:nvPr>
        </p:nvGraphicFramePr>
        <p:xfrm>
          <a:off x="865094" y="1556684"/>
          <a:ext cx="10564908" cy="3119525"/>
        </p:xfrm>
        <a:graphic>
          <a:graphicData uri="http://schemas.openxmlformats.org/drawingml/2006/table">
            <a:tbl>
              <a:tblPr firstRow="1" bandRow="1">
                <a:tableStyleId>{69CF1AB2-1976-4502-BF36-3FF5EA218861}</a:tableStyleId>
              </a:tblPr>
              <a:tblGrid>
                <a:gridCol w="2641227">
                  <a:extLst>
                    <a:ext uri="{9D8B030D-6E8A-4147-A177-3AD203B41FA5}">
                      <a16:colId xmlns:a16="http://schemas.microsoft.com/office/drawing/2014/main" val="20000"/>
                    </a:ext>
                  </a:extLst>
                </a:gridCol>
                <a:gridCol w="2641227">
                  <a:extLst>
                    <a:ext uri="{9D8B030D-6E8A-4147-A177-3AD203B41FA5}">
                      <a16:colId xmlns:a16="http://schemas.microsoft.com/office/drawing/2014/main" val="20001"/>
                    </a:ext>
                  </a:extLst>
                </a:gridCol>
                <a:gridCol w="2641227">
                  <a:extLst>
                    <a:ext uri="{9D8B030D-6E8A-4147-A177-3AD203B41FA5}">
                      <a16:colId xmlns:a16="http://schemas.microsoft.com/office/drawing/2014/main" val="20002"/>
                    </a:ext>
                  </a:extLst>
                </a:gridCol>
                <a:gridCol w="2641227">
                  <a:extLst>
                    <a:ext uri="{9D8B030D-6E8A-4147-A177-3AD203B41FA5}">
                      <a16:colId xmlns:a16="http://schemas.microsoft.com/office/drawing/2014/main" val="20003"/>
                    </a:ext>
                  </a:extLst>
                </a:gridCol>
              </a:tblGrid>
              <a:tr h="695648">
                <a:tc>
                  <a:txBody>
                    <a:bodyPr/>
                    <a:lstStyle/>
                    <a:p>
                      <a:pPr algn="ctr"/>
                      <a:endParaRPr lang="en-US" sz="2400" b="1" dirty="0">
                        <a:solidFill>
                          <a:schemeClr val="bg1"/>
                        </a:solidFill>
                      </a:endParaRPr>
                    </a:p>
                  </a:txBody>
                  <a:tcPr/>
                </a:tc>
                <a:tc>
                  <a:txBody>
                    <a:bodyPr/>
                    <a:lstStyle/>
                    <a:p>
                      <a:pPr algn="ctr"/>
                      <a:r>
                        <a:rPr lang="en-US" sz="2400" b="1" dirty="0">
                          <a:solidFill>
                            <a:schemeClr val="bg1"/>
                          </a:solidFill>
                        </a:rPr>
                        <a:t>Early-onset</a:t>
                      </a:r>
                      <a:r>
                        <a:rPr lang="en-US" sz="2400" b="1" baseline="0" dirty="0">
                          <a:solidFill>
                            <a:schemeClr val="bg1"/>
                          </a:solidFill>
                        </a:rPr>
                        <a:t> sepsis</a:t>
                      </a:r>
                      <a:endParaRPr lang="en-US" sz="2400" b="1" dirty="0">
                        <a:solidFill>
                          <a:schemeClr val="bg1"/>
                        </a:solidFill>
                      </a:endParaRPr>
                    </a:p>
                  </a:txBody>
                  <a:tcPr/>
                </a:tc>
                <a:tc>
                  <a:txBody>
                    <a:bodyPr/>
                    <a:lstStyle/>
                    <a:p>
                      <a:pPr algn="ctr"/>
                      <a:r>
                        <a:rPr lang="en-US" sz="2400" b="1" dirty="0">
                          <a:solidFill>
                            <a:schemeClr val="bg1"/>
                          </a:solidFill>
                        </a:rPr>
                        <a:t>No infection</a:t>
                      </a:r>
                    </a:p>
                  </a:txBody>
                  <a:tcPr/>
                </a:tc>
                <a:tc>
                  <a:txBody>
                    <a:bodyPr/>
                    <a:lstStyle/>
                    <a:p>
                      <a:pPr algn="ctr"/>
                      <a:r>
                        <a:rPr lang="en-US" sz="2400" b="1" dirty="0">
                          <a:solidFill>
                            <a:schemeClr val="bg1"/>
                          </a:solidFill>
                        </a:rPr>
                        <a:t>Total</a:t>
                      </a:r>
                    </a:p>
                  </a:txBody>
                  <a:tcPr/>
                </a:tc>
                <a:extLst>
                  <a:ext uri="{0D108BD9-81ED-4DB2-BD59-A6C34878D82A}">
                    <a16:rowId xmlns:a16="http://schemas.microsoft.com/office/drawing/2014/main" val="10000"/>
                  </a:ext>
                </a:extLst>
              </a:tr>
              <a:tr h="695648">
                <a:tc>
                  <a:txBody>
                    <a:bodyPr/>
                    <a:lstStyle/>
                    <a:p>
                      <a:pPr algn="ctr"/>
                      <a:r>
                        <a:rPr lang="en-US" sz="2400" b="1" dirty="0">
                          <a:solidFill>
                            <a:schemeClr val="bg1"/>
                          </a:solidFill>
                        </a:rPr>
                        <a:t>IT</a:t>
                      </a:r>
                      <a:r>
                        <a:rPr lang="en-US" sz="2400" b="1" baseline="0" dirty="0">
                          <a:solidFill>
                            <a:schemeClr val="bg1"/>
                          </a:solidFill>
                        </a:rPr>
                        <a:t> ratio </a:t>
                      </a:r>
                      <a:r>
                        <a:rPr lang="en-US" sz="2400" b="1" dirty="0">
                          <a:solidFill>
                            <a:schemeClr val="bg1"/>
                          </a:solidFill>
                        </a:rPr>
                        <a:t>abnormal</a:t>
                      </a:r>
                    </a:p>
                  </a:txBody>
                  <a:tcPr/>
                </a:tc>
                <a:tc>
                  <a:txBody>
                    <a:bodyPr/>
                    <a:lstStyle/>
                    <a:p>
                      <a:pPr algn="ctr"/>
                      <a:r>
                        <a:rPr lang="en-US" sz="2400" b="1" dirty="0">
                          <a:solidFill>
                            <a:schemeClr val="bg1"/>
                          </a:solidFill>
                        </a:rPr>
                        <a:t>6</a:t>
                      </a:r>
                    </a:p>
                  </a:txBody>
                  <a:tcPr/>
                </a:tc>
                <a:tc>
                  <a:txBody>
                    <a:bodyPr/>
                    <a:lstStyle/>
                    <a:p>
                      <a:pPr algn="ctr"/>
                      <a:r>
                        <a:rPr lang="en-US" sz="2400" b="1" dirty="0">
                          <a:solidFill>
                            <a:schemeClr val="bg1"/>
                          </a:solidFill>
                        </a:rPr>
                        <a:t>634</a:t>
                      </a:r>
                    </a:p>
                  </a:txBody>
                  <a:tcPr/>
                </a:tc>
                <a:tc>
                  <a:txBody>
                    <a:bodyPr/>
                    <a:lstStyle/>
                    <a:p>
                      <a:pPr algn="ctr"/>
                      <a:r>
                        <a:rPr lang="en-US" sz="2400" b="1" dirty="0">
                          <a:solidFill>
                            <a:schemeClr val="bg1"/>
                          </a:solidFill>
                        </a:rPr>
                        <a:t>640</a:t>
                      </a:r>
                    </a:p>
                  </a:txBody>
                  <a:tcPr/>
                </a:tc>
                <a:extLst>
                  <a:ext uri="{0D108BD9-81ED-4DB2-BD59-A6C34878D82A}">
                    <a16:rowId xmlns:a16="http://schemas.microsoft.com/office/drawing/2014/main" val="10001"/>
                  </a:ext>
                </a:extLst>
              </a:tr>
              <a:tr h="650645">
                <a:tc>
                  <a:txBody>
                    <a:bodyPr/>
                    <a:lstStyle/>
                    <a:p>
                      <a:pPr algn="ctr"/>
                      <a:r>
                        <a:rPr lang="en-US" sz="2400" b="1" dirty="0">
                          <a:solidFill>
                            <a:schemeClr val="bg1"/>
                          </a:solidFill>
                        </a:rPr>
                        <a:t>IT ratio  </a:t>
                      </a:r>
                    </a:p>
                    <a:p>
                      <a:pPr algn="ctr"/>
                      <a:r>
                        <a:rPr lang="en-US" sz="2400" b="1" dirty="0">
                          <a:solidFill>
                            <a:schemeClr val="bg1"/>
                          </a:solidFill>
                        </a:rPr>
                        <a:t>normal</a:t>
                      </a:r>
                    </a:p>
                  </a:txBody>
                  <a:tcPr/>
                </a:tc>
                <a:tc>
                  <a:txBody>
                    <a:bodyPr/>
                    <a:lstStyle/>
                    <a:p>
                      <a:pPr algn="ctr"/>
                      <a:r>
                        <a:rPr lang="en-US" sz="2400" b="1" dirty="0">
                          <a:solidFill>
                            <a:schemeClr val="bg1"/>
                          </a:solidFill>
                        </a:rPr>
                        <a:t>3</a:t>
                      </a:r>
                    </a:p>
                  </a:txBody>
                  <a:tcPr/>
                </a:tc>
                <a:tc>
                  <a:txBody>
                    <a:bodyPr/>
                    <a:lstStyle/>
                    <a:p>
                      <a:pPr algn="ctr"/>
                      <a:r>
                        <a:rPr lang="en-US" sz="2400" b="1" dirty="0">
                          <a:solidFill>
                            <a:schemeClr val="bg1"/>
                          </a:solidFill>
                        </a:rPr>
                        <a:t>1430</a:t>
                      </a:r>
                    </a:p>
                  </a:txBody>
                  <a:tcPr/>
                </a:tc>
                <a:tc>
                  <a:txBody>
                    <a:bodyPr/>
                    <a:lstStyle/>
                    <a:p>
                      <a:pPr algn="ctr"/>
                      <a:r>
                        <a:rPr lang="en-US" sz="2400" b="1" dirty="0">
                          <a:solidFill>
                            <a:schemeClr val="bg1"/>
                          </a:solidFill>
                        </a:rPr>
                        <a:t>1433</a:t>
                      </a:r>
                    </a:p>
                  </a:txBody>
                  <a:tcPr/>
                </a:tc>
                <a:extLst>
                  <a:ext uri="{0D108BD9-81ED-4DB2-BD59-A6C34878D82A}">
                    <a16:rowId xmlns:a16="http://schemas.microsoft.com/office/drawing/2014/main" val="10002"/>
                  </a:ext>
                </a:extLst>
              </a:tr>
              <a:tr h="650645">
                <a:tc>
                  <a:txBody>
                    <a:bodyPr/>
                    <a:lstStyle/>
                    <a:p>
                      <a:pPr algn="ctr"/>
                      <a:r>
                        <a:rPr lang="en-US" sz="2400" b="1" dirty="0">
                          <a:solidFill>
                            <a:schemeClr val="bg1"/>
                          </a:solidFill>
                        </a:rPr>
                        <a:t>Total</a:t>
                      </a:r>
                    </a:p>
                  </a:txBody>
                  <a:tcPr/>
                </a:tc>
                <a:tc>
                  <a:txBody>
                    <a:bodyPr/>
                    <a:lstStyle/>
                    <a:p>
                      <a:pPr algn="ctr"/>
                      <a:r>
                        <a:rPr lang="en-US" sz="2400" b="1" dirty="0">
                          <a:solidFill>
                            <a:schemeClr val="bg1"/>
                          </a:solidFill>
                        </a:rPr>
                        <a:t>9</a:t>
                      </a:r>
                    </a:p>
                  </a:txBody>
                  <a:tcPr/>
                </a:tc>
                <a:tc>
                  <a:txBody>
                    <a:bodyPr/>
                    <a:lstStyle/>
                    <a:p>
                      <a:pPr algn="ctr"/>
                      <a:r>
                        <a:rPr lang="en-US" sz="2400" b="1" dirty="0">
                          <a:solidFill>
                            <a:schemeClr val="bg1"/>
                          </a:solidFill>
                        </a:rPr>
                        <a:t>2064</a:t>
                      </a:r>
                    </a:p>
                  </a:txBody>
                  <a:tcPr/>
                </a:tc>
                <a:tc>
                  <a:txBody>
                    <a:bodyPr/>
                    <a:lstStyle/>
                    <a:p>
                      <a:pPr algn="ctr"/>
                      <a:r>
                        <a:rPr lang="en-US" sz="2400" b="1" dirty="0">
                          <a:solidFill>
                            <a:schemeClr val="bg1"/>
                          </a:solidFill>
                        </a:rPr>
                        <a:t>2073</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491318" y="6151567"/>
            <a:ext cx="7476564" cy="369332"/>
          </a:xfrm>
          <a:prstGeom prst="rect">
            <a:avLst/>
          </a:prstGeom>
          <a:noFill/>
        </p:spPr>
        <p:txBody>
          <a:bodyPr wrap="square" rtlCol="0">
            <a:spAutoFit/>
          </a:bodyPr>
          <a:lstStyle/>
          <a:p>
            <a:r>
              <a:rPr lang="en-US" dirty="0"/>
              <a:t>Adapted from  </a:t>
            </a:r>
            <a:r>
              <a:rPr lang="en-US" dirty="0" err="1"/>
              <a:t>Mikhael</a:t>
            </a:r>
            <a:r>
              <a:rPr lang="en-US" dirty="0"/>
              <a:t> M, et al. </a:t>
            </a:r>
            <a:r>
              <a:rPr lang="en-US" i="1" dirty="0"/>
              <a:t>J </a:t>
            </a:r>
            <a:r>
              <a:rPr lang="en-US" i="1" dirty="0" err="1"/>
              <a:t>Pediat</a:t>
            </a:r>
            <a:r>
              <a:rPr lang="en-US" dirty="0" err="1"/>
              <a:t>r</a:t>
            </a:r>
            <a:r>
              <a:rPr lang="en-US" dirty="0"/>
              <a:t>. 2014; 164(3): 522.</a:t>
            </a:r>
          </a:p>
        </p:txBody>
      </p:sp>
      <p:sp>
        <p:nvSpPr>
          <p:cNvPr id="6" name="TextBox 5"/>
          <p:cNvSpPr txBox="1"/>
          <p:nvPr/>
        </p:nvSpPr>
        <p:spPr>
          <a:xfrm>
            <a:off x="860612" y="4921622"/>
            <a:ext cx="10542494" cy="923330"/>
          </a:xfrm>
          <a:prstGeom prst="rect">
            <a:avLst/>
          </a:prstGeom>
          <a:noFill/>
        </p:spPr>
        <p:txBody>
          <a:bodyPr wrap="square" rtlCol="0">
            <a:spAutoFit/>
          </a:bodyPr>
          <a:lstStyle/>
          <a:p>
            <a:r>
              <a:rPr lang="en-US" b="1" dirty="0"/>
              <a:t>Sensitivity: 67%; Specificity: 69%</a:t>
            </a:r>
          </a:p>
          <a:p>
            <a:r>
              <a:rPr lang="en-US" b="1" dirty="0"/>
              <a:t>Positive predictive value: 1.4%</a:t>
            </a:r>
          </a:p>
          <a:p>
            <a:r>
              <a:rPr lang="en-US" b="1" dirty="0"/>
              <a:t>Negative predictive value: 99.7%</a:t>
            </a:r>
          </a:p>
        </p:txBody>
      </p:sp>
    </p:spTree>
    <p:extLst>
      <p:ext uri="{BB962C8B-B14F-4D97-AF65-F5344CB8AC3E}">
        <p14:creationId xmlns:p14="http://schemas.microsoft.com/office/powerpoint/2010/main" val="178552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Ancillary Lab Tests</a:t>
            </a:r>
          </a:p>
        </p:txBody>
      </p:sp>
      <p:sp>
        <p:nvSpPr>
          <p:cNvPr id="3" name="Content Placeholder 2"/>
          <p:cNvSpPr>
            <a:spLocks noGrp="1"/>
          </p:cNvSpPr>
          <p:nvPr>
            <p:ph idx="1"/>
          </p:nvPr>
        </p:nvSpPr>
        <p:spPr/>
        <p:txBody>
          <a:bodyPr>
            <a:normAutofit lnSpcReduction="10000"/>
          </a:bodyPr>
          <a:lstStyle/>
          <a:p>
            <a:r>
              <a:rPr lang="en-US" dirty="0">
                <a:solidFill>
                  <a:srgbClr val="FFFFFF"/>
                </a:solidFill>
              </a:rPr>
              <a:t>Sensitivity not good enough to use as a “screening test” – still need blood culture if EOS suspected</a:t>
            </a:r>
          </a:p>
          <a:p>
            <a:r>
              <a:rPr lang="en-US" dirty="0">
                <a:solidFill>
                  <a:srgbClr val="FFFFFF"/>
                </a:solidFill>
              </a:rPr>
              <a:t>Specificity not good enough to treat for “culture-negative” sepsis – most abnormal ancillary lab tests are not due to infection</a:t>
            </a:r>
          </a:p>
          <a:p>
            <a:r>
              <a:rPr lang="en-US" dirty="0">
                <a:solidFill>
                  <a:srgbClr val="FFFFFF"/>
                </a:solidFill>
              </a:rPr>
              <a:t>Positive predictive value is terrible</a:t>
            </a:r>
          </a:p>
          <a:p>
            <a:endParaRPr lang="en-US" dirty="0">
              <a:solidFill>
                <a:srgbClr val="FFFFFF"/>
              </a:solidFill>
            </a:endParaRPr>
          </a:p>
          <a:p>
            <a:r>
              <a:rPr lang="en-US" dirty="0"/>
              <a:t>NEGATIVE PREDICTIVE VALUE </a:t>
            </a:r>
            <a:r>
              <a:rPr lang="en-US" dirty="0">
                <a:solidFill>
                  <a:srgbClr val="FFFFFF"/>
                </a:solidFill>
              </a:rPr>
              <a:t>is where ancillary lab tests shine – if culture is sterile, even if infant still has clinical signs of sepsis, a normal ancillary lab test can provide additional confidence that the infant does not have early onset sepsis.</a:t>
            </a:r>
          </a:p>
        </p:txBody>
      </p:sp>
    </p:spTree>
    <p:extLst>
      <p:ext uri="{BB962C8B-B14F-4D97-AF65-F5344CB8AC3E}">
        <p14:creationId xmlns:p14="http://schemas.microsoft.com/office/powerpoint/2010/main" val="31718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Treatment</a:t>
            </a:r>
          </a:p>
        </p:txBody>
      </p:sp>
      <p:sp>
        <p:nvSpPr>
          <p:cNvPr id="3" name="Content Placeholder 2"/>
          <p:cNvSpPr>
            <a:spLocks noGrp="1"/>
          </p:cNvSpPr>
          <p:nvPr>
            <p:ph idx="1"/>
          </p:nvPr>
        </p:nvSpPr>
        <p:spPr/>
        <p:txBody>
          <a:bodyPr>
            <a:normAutofit fontScale="92500"/>
          </a:bodyPr>
          <a:lstStyle/>
          <a:p>
            <a:r>
              <a:rPr lang="en-US" dirty="0"/>
              <a:t>Ampicillin and gentamicin </a:t>
            </a:r>
            <a:r>
              <a:rPr lang="en-US" dirty="0">
                <a:solidFill>
                  <a:srgbClr val="FFFFFF"/>
                </a:solidFill>
              </a:rPr>
              <a:t>remain the preferred regimen for suspected EOS</a:t>
            </a:r>
          </a:p>
          <a:p>
            <a:r>
              <a:rPr lang="en-US" dirty="0">
                <a:solidFill>
                  <a:srgbClr val="FFFFFF"/>
                </a:solidFill>
              </a:rPr>
              <a:t>Ampicillin covers GBS and other streptococci as well as </a:t>
            </a:r>
            <a:r>
              <a:rPr lang="en-US" i="1" dirty="0">
                <a:solidFill>
                  <a:srgbClr val="FFFFFF"/>
                </a:solidFill>
              </a:rPr>
              <a:t>Listeria</a:t>
            </a:r>
          </a:p>
          <a:p>
            <a:r>
              <a:rPr lang="en-US" dirty="0">
                <a:solidFill>
                  <a:srgbClr val="FFFFFF"/>
                </a:solidFill>
              </a:rPr>
              <a:t>Gentamicin covers most gram-negative organisms</a:t>
            </a:r>
          </a:p>
          <a:p>
            <a:pPr lvl="1"/>
            <a:r>
              <a:rPr lang="en-US" dirty="0">
                <a:solidFill>
                  <a:srgbClr val="FFFFFF"/>
                </a:solidFill>
              </a:rPr>
              <a:t>Gentamicin resistance should be monitored by your hospital’s microbiology lab and summarized in the </a:t>
            </a:r>
            <a:r>
              <a:rPr lang="en-US" dirty="0" err="1">
                <a:solidFill>
                  <a:srgbClr val="FFFFFF"/>
                </a:solidFill>
              </a:rPr>
              <a:t>antibiogram</a:t>
            </a:r>
            <a:r>
              <a:rPr lang="en-US" dirty="0">
                <a:solidFill>
                  <a:srgbClr val="FFFFFF"/>
                </a:solidFill>
              </a:rPr>
              <a:t>, usually updated annually or semiannually.</a:t>
            </a:r>
          </a:p>
          <a:p>
            <a:pPr lvl="1"/>
            <a:endParaRPr lang="en-US" dirty="0">
              <a:solidFill>
                <a:srgbClr val="FFFFFF"/>
              </a:solidFill>
            </a:endParaRPr>
          </a:p>
          <a:p>
            <a:r>
              <a:rPr lang="en-US" dirty="0">
                <a:solidFill>
                  <a:srgbClr val="FFFFFF"/>
                </a:solidFill>
              </a:rPr>
              <a:t>Note – gentamicin does not penetrate into cerebrospinal fluid well, so alternative therapy (3</a:t>
            </a:r>
            <a:r>
              <a:rPr lang="en-US" baseline="30000" dirty="0">
                <a:solidFill>
                  <a:srgbClr val="FFFFFF"/>
                </a:solidFill>
              </a:rPr>
              <a:t>rd</a:t>
            </a:r>
            <a:r>
              <a:rPr lang="en-US" dirty="0">
                <a:solidFill>
                  <a:srgbClr val="FFFFFF"/>
                </a:solidFill>
              </a:rPr>
              <a:t> or 4</a:t>
            </a:r>
            <a:r>
              <a:rPr lang="en-US" baseline="30000" dirty="0">
                <a:solidFill>
                  <a:srgbClr val="FFFFFF"/>
                </a:solidFill>
              </a:rPr>
              <a:t>th</a:t>
            </a:r>
            <a:r>
              <a:rPr lang="en-US" dirty="0">
                <a:solidFill>
                  <a:srgbClr val="FFFFFF"/>
                </a:solidFill>
              </a:rPr>
              <a:t> generation cephalosporin) should be used if gram-negative meningitis is suspected or proven</a:t>
            </a:r>
          </a:p>
        </p:txBody>
      </p:sp>
    </p:spTree>
    <p:extLst>
      <p:ext uri="{BB962C8B-B14F-4D97-AF65-F5344CB8AC3E}">
        <p14:creationId xmlns:p14="http://schemas.microsoft.com/office/powerpoint/2010/main" val="33507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eedle in a haysta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456" y="1500467"/>
            <a:ext cx="7367443" cy="49081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r>
              <a:rPr lang="en-US" b="1" dirty="0">
                <a:effectLst>
                  <a:outerShdw blurRad="38100" dist="38100" dir="2700000" algn="tl">
                    <a:srgbClr val="000000">
                      <a:alpha val="43137"/>
                    </a:srgbClr>
                  </a:outerShdw>
                </a:effectLst>
              </a:rPr>
              <a:t>Needle in the Haystack</a:t>
            </a:r>
          </a:p>
        </p:txBody>
      </p:sp>
    </p:spTree>
    <p:extLst>
      <p:ext uri="{BB962C8B-B14F-4D97-AF65-F5344CB8AC3E}">
        <p14:creationId xmlns:p14="http://schemas.microsoft.com/office/powerpoint/2010/main" val="268402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2999-41B3-4D98-A165-13E1650A64A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Objectives</a:t>
            </a:r>
          </a:p>
        </p:txBody>
      </p:sp>
      <p:sp>
        <p:nvSpPr>
          <p:cNvPr id="3" name="Content Placeholder 2">
            <a:extLst>
              <a:ext uri="{FF2B5EF4-FFF2-40B4-BE49-F238E27FC236}">
                <a16:creationId xmlns:a16="http://schemas.microsoft.com/office/drawing/2014/main" id="{765A4BC9-1E42-406A-B688-CD218E6260FA}"/>
              </a:ext>
            </a:extLst>
          </p:cNvPr>
          <p:cNvSpPr>
            <a:spLocks noGrp="1"/>
          </p:cNvSpPr>
          <p:nvPr>
            <p:ph idx="1"/>
          </p:nvPr>
        </p:nvSpPr>
        <p:spPr/>
        <p:txBody>
          <a:bodyPr/>
          <a:lstStyle/>
          <a:p>
            <a:r>
              <a:rPr lang="en-US" dirty="0">
                <a:solidFill>
                  <a:srgbClr val="FFFFFF"/>
                </a:solidFill>
              </a:rPr>
              <a:t>1) To update providers about the changing epidemiology of early-onset sepsis in the universal group B </a:t>
            </a:r>
            <a:r>
              <a:rPr lang="en-US" i="1" dirty="0">
                <a:solidFill>
                  <a:srgbClr val="FFFFFF"/>
                </a:solidFill>
              </a:rPr>
              <a:t>Streptococcus</a:t>
            </a:r>
            <a:r>
              <a:rPr lang="en-US" dirty="0">
                <a:solidFill>
                  <a:srgbClr val="FFFFFF"/>
                </a:solidFill>
              </a:rPr>
              <a:t> (GBS) screening era</a:t>
            </a:r>
            <a:br>
              <a:rPr lang="en-US" dirty="0">
                <a:solidFill>
                  <a:srgbClr val="FFFFFF"/>
                </a:solidFill>
              </a:rPr>
            </a:br>
            <a:endParaRPr lang="en-US" dirty="0">
              <a:solidFill>
                <a:srgbClr val="FFFFFF"/>
              </a:solidFill>
            </a:endParaRPr>
          </a:p>
          <a:p>
            <a:r>
              <a:rPr lang="en-US" dirty="0">
                <a:solidFill>
                  <a:srgbClr val="FFFFFF"/>
                </a:solidFill>
              </a:rPr>
              <a:t>2) To describe the sensitivity and specificity of blood cultures and ancillary laboratory tests for early-onset neonatal sepsis</a:t>
            </a:r>
            <a:br>
              <a:rPr lang="en-US" dirty="0">
                <a:solidFill>
                  <a:srgbClr val="FFFFFF"/>
                </a:solidFill>
              </a:rPr>
            </a:br>
            <a:endParaRPr lang="en-US" dirty="0">
              <a:solidFill>
                <a:srgbClr val="FFFFFF"/>
              </a:solidFill>
            </a:endParaRPr>
          </a:p>
          <a:p>
            <a:r>
              <a:rPr lang="en-US" dirty="0">
                <a:solidFill>
                  <a:srgbClr val="FFFFFF"/>
                </a:solidFill>
              </a:rPr>
              <a:t>3) To demonstrate the clinical utility of predictive scoring models such as the Kaiser sepsis calculator for early-onset neonatal sepsis</a:t>
            </a:r>
          </a:p>
        </p:txBody>
      </p:sp>
    </p:spTree>
    <p:extLst>
      <p:ext uri="{BB962C8B-B14F-4D97-AF65-F5344CB8AC3E}">
        <p14:creationId xmlns:p14="http://schemas.microsoft.com/office/powerpoint/2010/main" val="389782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Needle in the Haystack –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Respiratory distress</a:t>
            </a:r>
          </a:p>
        </p:txBody>
      </p:sp>
      <p:sp>
        <p:nvSpPr>
          <p:cNvPr id="3" name="Content Placeholder 2"/>
          <p:cNvSpPr>
            <a:spLocks noGrp="1"/>
          </p:cNvSpPr>
          <p:nvPr>
            <p:ph idx="1"/>
          </p:nvPr>
        </p:nvSpPr>
        <p:spPr/>
        <p:txBody>
          <a:bodyPr/>
          <a:lstStyle/>
          <a:p>
            <a:r>
              <a:rPr lang="en-US" dirty="0">
                <a:solidFill>
                  <a:srgbClr val="FFFFFF"/>
                </a:solidFill>
              </a:rPr>
              <a:t>Approximately 5-7% of term newborns have respiratory distress at birth (125-175 per 2500 live births)</a:t>
            </a:r>
          </a:p>
          <a:p>
            <a:r>
              <a:rPr lang="en-US" dirty="0">
                <a:solidFill>
                  <a:srgbClr val="FFFFFF"/>
                </a:solidFill>
              </a:rPr>
              <a:t>However, only 0.04% of them will have EOS (1 per 2500 live births)</a:t>
            </a:r>
          </a:p>
        </p:txBody>
      </p:sp>
    </p:spTree>
    <p:extLst>
      <p:ext uri="{BB962C8B-B14F-4D97-AF65-F5344CB8AC3E}">
        <p14:creationId xmlns:p14="http://schemas.microsoft.com/office/powerpoint/2010/main" val="204146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9828" y="157307"/>
            <a:ext cx="10515600" cy="1325563"/>
          </a:xfrm>
        </p:spPr>
        <p:txBody>
          <a:bodyPr/>
          <a:lstStyle/>
          <a:p>
            <a:r>
              <a:rPr lang="en-US" b="1" dirty="0">
                <a:effectLst>
                  <a:outerShdw blurRad="38100" dist="38100" dir="2700000" algn="tl">
                    <a:srgbClr val="000000">
                      <a:alpha val="43137"/>
                    </a:srgbClr>
                  </a:outerShdw>
                </a:effectLst>
              </a:rPr>
              <a:t>Needle in the Haystack</a:t>
            </a:r>
          </a:p>
        </p:txBody>
      </p:sp>
      <p:graphicFrame>
        <p:nvGraphicFramePr>
          <p:cNvPr id="5" name="Chart 4"/>
          <p:cNvGraphicFramePr>
            <a:graphicFrameLocks/>
          </p:cNvGraphicFramePr>
          <p:nvPr>
            <p:extLst>
              <p:ext uri="{D42A27DB-BD31-4B8C-83A1-F6EECF244321}">
                <p14:modId xmlns:p14="http://schemas.microsoft.com/office/powerpoint/2010/main" val="2248776775"/>
              </p:ext>
            </p:extLst>
          </p:nvPr>
        </p:nvGraphicFramePr>
        <p:xfrm>
          <a:off x="550719" y="1236518"/>
          <a:ext cx="10733808" cy="53928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291445" y="3730062"/>
            <a:ext cx="3719945" cy="830997"/>
          </a:xfrm>
          <a:prstGeom prst="rect">
            <a:avLst/>
          </a:prstGeom>
          <a:noFill/>
        </p:spPr>
        <p:txBody>
          <a:bodyPr wrap="square" rtlCol="0">
            <a:spAutoFit/>
          </a:bodyPr>
          <a:lstStyle/>
          <a:p>
            <a:r>
              <a:rPr lang="en-US" sz="2400" b="1" dirty="0">
                <a:solidFill>
                  <a:srgbClr val="000000"/>
                </a:solidFill>
              </a:rPr>
              <a:t>2350 infants without respiratory distress</a:t>
            </a:r>
          </a:p>
        </p:txBody>
      </p:sp>
      <p:sp>
        <p:nvSpPr>
          <p:cNvPr id="7" name="TextBox 6"/>
          <p:cNvSpPr txBox="1"/>
          <p:nvPr/>
        </p:nvSpPr>
        <p:spPr>
          <a:xfrm>
            <a:off x="7367155" y="775580"/>
            <a:ext cx="3719945" cy="830997"/>
          </a:xfrm>
          <a:prstGeom prst="rect">
            <a:avLst/>
          </a:prstGeom>
          <a:noFill/>
        </p:spPr>
        <p:txBody>
          <a:bodyPr wrap="square" rtlCol="0">
            <a:spAutoFit/>
          </a:bodyPr>
          <a:lstStyle/>
          <a:p>
            <a:r>
              <a:rPr lang="en-US" sz="2400" b="1" dirty="0"/>
              <a:t>150 infants with respiratory distress</a:t>
            </a:r>
          </a:p>
        </p:txBody>
      </p:sp>
      <p:cxnSp>
        <p:nvCxnSpPr>
          <p:cNvPr id="9" name="Straight Arrow Connector 8"/>
          <p:cNvCxnSpPr>
            <a:stCxn id="7" idx="1"/>
          </p:cNvCxnSpPr>
          <p:nvPr/>
        </p:nvCxnSpPr>
        <p:spPr>
          <a:xfrm flipH="1">
            <a:off x="5569527" y="1191079"/>
            <a:ext cx="1797628" cy="700066"/>
          </a:xfrm>
          <a:prstGeom prst="straightConnector1">
            <a:avLst/>
          </a:prstGeom>
          <a:ln w="57150">
            <a:solidFill>
              <a:schemeClr val="bg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49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37434293"/>
              </p:ext>
            </p:extLst>
          </p:nvPr>
        </p:nvGraphicFramePr>
        <p:xfrm>
          <a:off x="550718" y="4249882"/>
          <a:ext cx="4736111" cy="237951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349828" y="1573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effectLst>
                  <a:outerShdw blurRad="38100" dist="38100" dir="2700000" algn="tl">
                    <a:srgbClr val="000000">
                      <a:alpha val="43137"/>
                    </a:srgbClr>
                  </a:outerShdw>
                </a:effectLst>
              </a:rPr>
              <a:t>Needle in the Haystack</a:t>
            </a:r>
            <a:endParaRPr lang="en-US" b="1" dirty="0">
              <a:effectLst>
                <a:outerShdw blurRad="38100" dist="38100" dir="2700000" algn="tl">
                  <a:srgbClr val="000000">
                    <a:alpha val="43137"/>
                  </a:srgbClr>
                </a:outerShdw>
              </a:effectLst>
            </a:endParaRPr>
          </a:p>
        </p:txBody>
      </p:sp>
      <p:graphicFrame>
        <p:nvGraphicFramePr>
          <p:cNvPr id="6" name="Chart 5"/>
          <p:cNvGraphicFramePr>
            <a:graphicFrameLocks/>
          </p:cNvGraphicFramePr>
          <p:nvPr>
            <p:extLst>
              <p:ext uri="{D42A27DB-BD31-4B8C-83A1-F6EECF244321}">
                <p14:modId xmlns:p14="http://schemas.microsoft.com/office/powerpoint/2010/main" val="2320845570"/>
              </p:ext>
            </p:extLst>
          </p:nvPr>
        </p:nvGraphicFramePr>
        <p:xfrm>
          <a:off x="7232073" y="2078182"/>
          <a:ext cx="3020291" cy="181217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2389909" y="2327564"/>
            <a:ext cx="5663046" cy="21093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899064" y="3740727"/>
            <a:ext cx="5933209" cy="12988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143009" y="4624093"/>
            <a:ext cx="3719945" cy="830997"/>
          </a:xfrm>
          <a:prstGeom prst="rect">
            <a:avLst/>
          </a:prstGeom>
          <a:noFill/>
        </p:spPr>
        <p:txBody>
          <a:bodyPr wrap="square" rtlCol="0">
            <a:spAutoFit/>
          </a:bodyPr>
          <a:lstStyle/>
          <a:p>
            <a:pPr algn="ctr"/>
            <a:r>
              <a:rPr lang="en-US" sz="2400" b="1" dirty="0"/>
              <a:t>150 infants with respiratory distress</a:t>
            </a:r>
          </a:p>
        </p:txBody>
      </p:sp>
      <p:sp>
        <p:nvSpPr>
          <p:cNvPr id="14" name="TextBox 13"/>
          <p:cNvSpPr txBox="1"/>
          <p:nvPr/>
        </p:nvSpPr>
        <p:spPr>
          <a:xfrm>
            <a:off x="8143010" y="811817"/>
            <a:ext cx="3719945" cy="830997"/>
          </a:xfrm>
          <a:prstGeom prst="rect">
            <a:avLst/>
          </a:prstGeom>
          <a:solidFill>
            <a:srgbClr val="FFFFFF"/>
          </a:solidFill>
        </p:spPr>
        <p:txBody>
          <a:bodyPr wrap="square" rtlCol="0">
            <a:spAutoFit/>
          </a:bodyPr>
          <a:lstStyle/>
          <a:p>
            <a:pPr algn="ctr"/>
            <a:r>
              <a:rPr lang="en-US" sz="2400" b="1" dirty="0">
                <a:solidFill>
                  <a:srgbClr val="FF0000"/>
                </a:solidFill>
              </a:rPr>
              <a:t>1 infant with </a:t>
            </a:r>
          </a:p>
          <a:p>
            <a:pPr algn="ctr"/>
            <a:r>
              <a:rPr lang="en-US" sz="2400" b="1" dirty="0">
                <a:solidFill>
                  <a:srgbClr val="FF0000"/>
                </a:solidFill>
              </a:rPr>
              <a:t>early-onset sepsis</a:t>
            </a:r>
          </a:p>
        </p:txBody>
      </p:sp>
      <p:cxnSp>
        <p:nvCxnSpPr>
          <p:cNvPr id="15" name="Straight Arrow Connector 14"/>
          <p:cNvCxnSpPr>
            <a:stCxn id="14" idx="2"/>
          </p:cNvCxnSpPr>
          <p:nvPr/>
        </p:nvCxnSpPr>
        <p:spPr>
          <a:xfrm flipH="1">
            <a:off x="8707582" y="1642814"/>
            <a:ext cx="1295401" cy="601622"/>
          </a:xfrm>
          <a:prstGeom prst="straightConnector1">
            <a:avLst/>
          </a:prstGeom>
          <a:ln w="57150">
            <a:solidFill>
              <a:schemeClr val="bg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0"/>
          </p:cNvCxnSpPr>
          <p:nvPr/>
        </p:nvCxnSpPr>
        <p:spPr>
          <a:xfrm flipH="1" flipV="1">
            <a:off x="8832273" y="3112078"/>
            <a:ext cx="1170709" cy="1512015"/>
          </a:xfrm>
          <a:prstGeom prst="straightConnector1">
            <a:avLst/>
          </a:prstGeom>
          <a:ln w="57150">
            <a:solidFill>
              <a:schemeClr val="bg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133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Needle in the Haystack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Chorioamnionitis</a:t>
            </a:r>
          </a:p>
        </p:txBody>
      </p:sp>
      <p:sp>
        <p:nvSpPr>
          <p:cNvPr id="3" name="Content Placeholder 2"/>
          <p:cNvSpPr>
            <a:spLocks noGrp="1"/>
          </p:cNvSpPr>
          <p:nvPr>
            <p:ph idx="1"/>
          </p:nvPr>
        </p:nvSpPr>
        <p:spPr/>
        <p:txBody>
          <a:bodyPr>
            <a:normAutofit fontScale="92500"/>
          </a:bodyPr>
          <a:lstStyle/>
          <a:p>
            <a:r>
              <a:rPr lang="en-US" dirty="0">
                <a:solidFill>
                  <a:srgbClr val="FFFFFF"/>
                </a:solidFill>
              </a:rPr>
              <a:t>Approximately half of infants with EOS are exposed to chorioamnionitis</a:t>
            </a:r>
          </a:p>
          <a:p>
            <a:r>
              <a:rPr lang="en-US" dirty="0">
                <a:solidFill>
                  <a:srgbClr val="FFFFFF"/>
                </a:solidFill>
              </a:rPr>
              <a:t>85-90% of </a:t>
            </a:r>
            <a:r>
              <a:rPr lang="en-US" dirty="0" err="1">
                <a:solidFill>
                  <a:srgbClr val="FFFFFF"/>
                </a:solidFill>
              </a:rPr>
              <a:t>chorio</a:t>
            </a:r>
            <a:r>
              <a:rPr lang="en-US" dirty="0">
                <a:solidFill>
                  <a:srgbClr val="FFFFFF"/>
                </a:solidFill>
              </a:rPr>
              <a:t>-exposed infants with EOS have signs of sepsis</a:t>
            </a:r>
          </a:p>
          <a:p>
            <a:r>
              <a:rPr lang="en-US" dirty="0">
                <a:solidFill>
                  <a:srgbClr val="FFFFFF"/>
                </a:solidFill>
              </a:rPr>
              <a:t>What to do about the 10-15% who are initially asymptomatic?</a:t>
            </a:r>
          </a:p>
          <a:p>
            <a:r>
              <a:rPr lang="en-US" dirty="0">
                <a:solidFill>
                  <a:srgbClr val="FFFFFF"/>
                </a:solidFill>
              </a:rPr>
              <a:t>Wortham JM, et al, </a:t>
            </a:r>
            <a:r>
              <a:rPr lang="en-US" i="1" dirty="0">
                <a:solidFill>
                  <a:srgbClr val="FFFFFF"/>
                </a:solidFill>
              </a:rPr>
              <a:t>Pediatrics.</a:t>
            </a:r>
            <a:r>
              <a:rPr lang="en-US" dirty="0">
                <a:solidFill>
                  <a:srgbClr val="FFFFFF"/>
                </a:solidFill>
              </a:rPr>
              <a:t> 2016; 137(1).</a:t>
            </a:r>
          </a:p>
          <a:p>
            <a:pPr lvl="1"/>
            <a:r>
              <a:rPr lang="en-US" dirty="0">
                <a:solidFill>
                  <a:srgbClr val="FFFFFF"/>
                </a:solidFill>
              </a:rPr>
              <a:t>Depending on your institution’s rate of chorioamnionitis, the number of sepsis evaluations among well-appearing, </a:t>
            </a:r>
            <a:r>
              <a:rPr lang="en-US" dirty="0" err="1">
                <a:solidFill>
                  <a:srgbClr val="FFFFFF"/>
                </a:solidFill>
              </a:rPr>
              <a:t>chorio</a:t>
            </a:r>
            <a:r>
              <a:rPr lang="en-US" dirty="0">
                <a:solidFill>
                  <a:srgbClr val="FFFFFF"/>
                </a:solidFill>
              </a:rPr>
              <a:t>-exposed infants needed to identify 1 newborn with EOS is approximately </a:t>
            </a:r>
            <a:r>
              <a:rPr lang="en-US" dirty="0"/>
              <a:t>700</a:t>
            </a:r>
            <a:r>
              <a:rPr lang="en-US" dirty="0">
                <a:solidFill>
                  <a:srgbClr val="FFFFFF"/>
                </a:solidFill>
              </a:rPr>
              <a:t> (5% </a:t>
            </a:r>
            <a:r>
              <a:rPr lang="en-US" dirty="0" err="1">
                <a:solidFill>
                  <a:srgbClr val="FFFFFF"/>
                </a:solidFill>
              </a:rPr>
              <a:t>chorio</a:t>
            </a:r>
            <a:r>
              <a:rPr lang="en-US" dirty="0">
                <a:solidFill>
                  <a:srgbClr val="FFFFFF"/>
                </a:solidFill>
              </a:rPr>
              <a:t> prevalence)</a:t>
            </a:r>
          </a:p>
          <a:p>
            <a:pPr lvl="1"/>
            <a:r>
              <a:rPr lang="en-US" dirty="0">
                <a:solidFill>
                  <a:srgbClr val="FFFFFF"/>
                </a:solidFill>
              </a:rPr>
              <a:t>NNT ranges from </a:t>
            </a:r>
            <a:r>
              <a:rPr lang="en-US" dirty="0"/>
              <a:t>60</a:t>
            </a:r>
            <a:r>
              <a:rPr lang="en-US" dirty="0">
                <a:solidFill>
                  <a:srgbClr val="FFFFFF"/>
                </a:solidFill>
              </a:rPr>
              <a:t> (0.5% </a:t>
            </a:r>
            <a:r>
              <a:rPr lang="en-US" dirty="0" err="1">
                <a:solidFill>
                  <a:srgbClr val="FFFFFF"/>
                </a:solidFill>
              </a:rPr>
              <a:t>chorio</a:t>
            </a:r>
            <a:r>
              <a:rPr lang="en-US" dirty="0">
                <a:solidFill>
                  <a:srgbClr val="FFFFFF"/>
                </a:solidFill>
              </a:rPr>
              <a:t> prevalence) to </a:t>
            </a:r>
            <a:r>
              <a:rPr lang="en-US" dirty="0"/>
              <a:t>1400</a:t>
            </a:r>
            <a:r>
              <a:rPr lang="en-US" dirty="0">
                <a:solidFill>
                  <a:srgbClr val="FFFFFF"/>
                </a:solidFill>
              </a:rPr>
              <a:t> (10% </a:t>
            </a:r>
            <a:r>
              <a:rPr lang="en-US" dirty="0" err="1">
                <a:solidFill>
                  <a:srgbClr val="FFFFFF"/>
                </a:solidFill>
              </a:rPr>
              <a:t>chorio</a:t>
            </a:r>
            <a:r>
              <a:rPr lang="en-US" dirty="0">
                <a:solidFill>
                  <a:srgbClr val="FFFFFF"/>
                </a:solidFill>
              </a:rPr>
              <a:t> prevalence)</a:t>
            </a:r>
          </a:p>
        </p:txBody>
      </p:sp>
    </p:spTree>
    <p:extLst>
      <p:ext uri="{BB962C8B-B14F-4D97-AF65-F5344CB8AC3E}">
        <p14:creationId xmlns:p14="http://schemas.microsoft.com/office/powerpoint/2010/main" val="9660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E476-A736-4DAD-A9FE-E036175A6BA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Review</a:t>
            </a:r>
          </a:p>
        </p:txBody>
      </p:sp>
      <p:sp>
        <p:nvSpPr>
          <p:cNvPr id="3" name="Content Placeholder 2">
            <a:extLst>
              <a:ext uri="{FF2B5EF4-FFF2-40B4-BE49-F238E27FC236}">
                <a16:creationId xmlns:a16="http://schemas.microsoft.com/office/drawing/2014/main" id="{FFE6B3A4-7DA3-49A4-9330-8720A6245FB6}"/>
              </a:ext>
            </a:extLst>
          </p:cNvPr>
          <p:cNvSpPr>
            <a:spLocks noGrp="1"/>
          </p:cNvSpPr>
          <p:nvPr>
            <p:ph idx="1"/>
          </p:nvPr>
        </p:nvSpPr>
        <p:spPr/>
        <p:txBody>
          <a:bodyPr>
            <a:normAutofit/>
          </a:bodyPr>
          <a:lstStyle/>
          <a:p>
            <a:pPr marL="514350" indent="-514350">
              <a:buFont typeface="+mj-lt"/>
              <a:buAutoNum type="arabicPeriod"/>
            </a:pPr>
            <a:r>
              <a:rPr lang="en-US" dirty="0">
                <a:solidFill>
                  <a:srgbClr val="FFFFFF"/>
                </a:solidFill>
              </a:rPr>
              <a:t>EOS is rare (1 in 2000-2500 live births)</a:t>
            </a:r>
          </a:p>
          <a:p>
            <a:pPr marL="514350" indent="-514350">
              <a:buFont typeface="+mj-lt"/>
              <a:buAutoNum type="arabicPeriod"/>
            </a:pPr>
            <a:r>
              <a:rPr lang="en-US" dirty="0">
                <a:solidFill>
                  <a:srgbClr val="FFFFFF"/>
                </a:solidFill>
              </a:rPr>
              <a:t>4 risk factors for EOS</a:t>
            </a:r>
          </a:p>
          <a:p>
            <a:pPr lvl="1"/>
            <a:r>
              <a:rPr lang="en-US" dirty="0">
                <a:solidFill>
                  <a:srgbClr val="FFFFFF"/>
                </a:solidFill>
              </a:rPr>
              <a:t>Prematurity</a:t>
            </a:r>
          </a:p>
          <a:p>
            <a:pPr lvl="1"/>
            <a:r>
              <a:rPr lang="en-US" dirty="0">
                <a:solidFill>
                  <a:srgbClr val="FFFFFF"/>
                </a:solidFill>
              </a:rPr>
              <a:t>Chorioamnionitis</a:t>
            </a:r>
          </a:p>
          <a:p>
            <a:pPr lvl="1"/>
            <a:r>
              <a:rPr lang="en-US" dirty="0">
                <a:solidFill>
                  <a:srgbClr val="FFFFFF"/>
                </a:solidFill>
              </a:rPr>
              <a:t>Prolonged rupture of membranes</a:t>
            </a:r>
          </a:p>
          <a:p>
            <a:pPr lvl="1"/>
            <a:r>
              <a:rPr lang="en-US" dirty="0">
                <a:solidFill>
                  <a:srgbClr val="FFFFFF"/>
                </a:solidFill>
              </a:rPr>
              <a:t>Maternal group B streptococcal colonization (and intrapartum prophylaxis, if indicated)</a:t>
            </a:r>
          </a:p>
          <a:p>
            <a:pPr marL="514350" indent="-514350">
              <a:buFont typeface="+mj-lt"/>
              <a:buAutoNum type="arabicPeriod"/>
            </a:pPr>
            <a:r>
              <a:rPr lang="en-US" dirty="0">
                <a:solidFill>
                  <a:srgbClr val="FFFFFF"/>
                </a:solidFill>
              </a:rPr>
              <a:t>Most infants with EOS are symptomatic and symptomatic early</a:t>
            </a:r>
          </a:p>
          <a:p>
            <a:pPr marL="0" indent="0">
              <a:buNone/>
            </a:pPr>
            <a:endParaRPr lang="en-US" dirty="0">
              <a:solidFill>
                <a:srgbClr val="FFFFFF"/>
              </a:solidFill>
            </a:endParaRPr>
          </a:p>
        </p:txBody>
      </p:sp>
    </p:spTree>
    <p:extLst>
      <p:ext uri="{BB962C8B-B14F-4D97-AF65-F5344CB8AC3E}">
        <p14:creationId xmlns:p14="http://schemas.microsoft.com/office/powerpoint/2010/main" val="341355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Sepsis calculator</a:t>
            </a:r>
          </a:p>
        </p:txBody>
      </p:sp>
      <p:sp>
        <p:nvSpPr>
          <p:cNvPr id="3" name="Content Placeholder 2"/>
          <p:cNvSpPr>
            <a:spLocks noGrp="1"/>
          </p:cNvSpPr>
          <p:nvPr>
            <p:ph idx="1"/>
          </p:nvPr>
        </p:nvSpPr>
        <p:spPr/>
        <p:txBody>
          <a:bodyPr/>
          <a:lstStyle/>
          <a:p>
            <a:r>
              <a:rPr lang="en-US" dirty="0">
                <a:solidFill>
                  <a:srgbClr val="FFFFFF"/>
                </a:solidFill>
              </a:rPr>
              <a:t>Uses the 4 objective risk factors for EOS to calculate risk</a:t>
            </a:r>
          </a:p>
          <a:p>
            <a:pPr lvl="1"/>
            <a:r>
              <a:rPr lang="en-US" dirty="0">
                <a:solidFill>
                  <a:srgbClr val="FFFFFF"/>
                </a:solidFill>
              </a:rPr>
              <a:t>Gestational age</a:t>
            </a:r>
          </a:p>
          <a:p>
            <a:pPr lvl="1"/>
            <a:r>
              <a:rPr lang="en-US" dirty="0">
                <a:solidFill>
                  <a:srgbClr val="FFFFFF"/>
                </a:solidFill>
              </a:rPr>
              <a:t>Maternal temperature</a:t>
            </a:r>
          </a:p>
          <a:p>
            <a:pPr lvl="1"/>
            <a:r>
              <a:rPr lang="en-US" dirty="0">
                <a:solidFill>
                  <a:srgbClr val="FFFFFF"/>
                </a:solidFill>
              </a:rPr>
              <a:t>Rupture of membranes</a:t>
            </a:r>
          </a:p>
          <a:p>
            <a:pPr lvl="1"/>
            <a:r>
              <a:rPr lang="en-US" dirty="0">
                <a:solidFill>
                  <a:srgbClr val="FFFFFF"/>
                </a:solidFill>
              </a:rPr>
              <a:t>Maternal GBS status and intrapartum antibiotic prophylaxis</a:t>
            </a:r>
          </a:p>
          <a:p>
            <a:pPr lvl="1"/>
            <a:endParaRPr lang="en-US" dirty="0">
              <a:solidFill>
                <a:srgbClr val="FFFFFF"/>
              </a:solidFill>
            </a:endParaRPr>
          </a:p>
          <a:p>
            <a:r>
              <a:rPr lang="en-US" dirty="0">
                <a:solidFill>
                  <a:srgbClr val="FFFFFF"/>
                </a:solidFill>
              </a:rPr>
              <a:t>Provides recommendations based on well-appearing, equivocal, and clinically ill infants</a:t>
            </a:r>
          </a:p>
        </p:txBody>
      </p:sp>
    </p:spTree>
    <p:extLst>
      <p:ext uri="{BB962C8B-B14F-4D97-AF65-F5344CB8AC3E}">
        <p14:creationId xmlns:p14="http://schemas.microsoft.com/office/powerpoint/2010/main" val="351874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97" r="13487" b="4298"/>
          <a:stretch/>
        </p:blipFill>
        <p:spPr bwMode="auto">
          <a:xfrm>
            <a:off x="2241414" y="213013"/>
            <a:ext cx="7251970" cy="594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85809" y="6267675"/>
            <a:ext cx="5763181" cy="369332"/>
          </a:xfrm>
          <a:prstGeom prst="rect">
            <a:avLst/>
          </a:prstGeom>
        </p:spPr>
        <p:txBody>
          <a:bodyPr wrap="none">
            <a:spAutoFit/>
          </a:bodyPr>
          <a:lstStyle/>
          <a:p>
            <a:r>
              <a:rPr lang="en-US" dirty="0"/>
              <a:t>https://neonatalsepsiscalculator.kaiserpermanente.org/</a:t>
            </a:r>
          </a:p>
        </p:txBody>
      </p:sp>
    </p:spTree>
    <p:extLst>
      <p:ext uri="{BB962C8B-B14F-4D97-AF65-F5344CB8AC3E}">
        <p14:creationId xmlns:p14="http://schemas.microsoft.com/office/powerpoint/2010/main" val="1965324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Example #1 – The sick newborn</a:t>
            </a:r>
          </a:p>
        </p:txBody>
      </p:sp>
      <p:sp>
        <p:nvSpPr>
          <p:cNvPr id="3" name="Content Placeholder 2"/>
          <p:cNvSpPr>
            <a:spLocks noGrp="1"/>
          </p:cNvSpPr>
          <p:nvPr>
            <p:ph idx="1"/>
          </p:nvPr>
        </p:nvSpPr>
        <p:spPr/>
        <p:txBody>
          <a:bodyPr/>
          <a:lstStyle/>
          <a:p>
            <a:r>
              <a:rPr lang="en-US" dirty="0">
                <a:solidFill>
                  <a:srgbClr val="FFFFFF"/>
                </a:solidFill>
              </a:rPr>
              <a:t>38 4/7 week infant, born to a 28 year old G2P2 mother via spontaneous vaginal delivery.  Membranes were ruptured for 12 hours; no chorioamnionitis was identified. Highest maternal temperature was 99.1 F.  Mother was GBS+ and received adequate intrapartum therapy with penicillin for 3 doses. On examination, the infant is tachypneic to the 80s and grunting intermittently.</a:t>
            </a:r>
          </a:p>
        </p:txBody>
      </p:sp>
    </p:spTree>
    <p:extLst>
      <p:ext uri="{BB962C8B-B14F-4D97-AF65-F5344CB8AC3E}">
        <p14:creationId xmlns:p14="http://schemas.microsoft.com/office/powerpoint/2010/main" val="4156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Example #1 – The sick newborn</a:t>
            </a:r>
          </a:p>
        </p:txBody>
      </p:sp>
      <p:sp>
        <p:nvSpPr>
          <p:cNvPr id="3" name="Content Placeholder 2"/>
          <p:cNvSpPr>
            <a:spLocks noGrp="1"/>
          </p:cNvSpPr>
          <p:nvPr>
            <p:ph idx="1"/>
          </p:nvPr>
        </p:nvSpPr>
        <p:spPr/>
        <p:txBody>
          <a:bodyPr/>
          <a:lstStyle/>
          <a:p>
            <a:r>
              <a:rPr lang="en-US" b="1" dirty="0"/>
              <a:t>38 4/7 </a:t>
            </a:r>
            <a:r>
              <a:rPr lang="en-US" dirty="0">
                <a:solidFill>
                  <a:srgbClr val="FFFFFF"/>
                </a:solidFill>
              </a:rPr>
              <a:t>week infant, born to a 28 year old G2P2 mother via spontaneous vaginal delivery.  Membranes were ruptured for </a:t>
            </a:r>
            <a:r>
              <a:rPr lang="en-US" b="1" dirty="0"/>
              <a:t>12</a:t>
            </a:r>
            <a:r>
              <a:rPr lang="en-US" dirty="0"/>
              <a:t> </a:t>
            </a:r>
            <a:r>
              <a:rPr lang="en-US" b="1" dirty="0"/>
              <a:t>hours</a:t>
            </a:r>
            <a:r>
              <a:rPr lang="en-US" dirty="0">
                <a:solidFill>
                  <a:srgbClr val="FFFFFF"/>
                </a:solidFill>
              </a:rPr>
              <a:t>; no chorioamnionitis was identified. Highest maternal temperature was </a:t>
            </a:r>
            <a:r>
              <a:rPr lang="en-US" b="1" dirty="0"/>
              <a:t>99.1</a:t>
            </a:r>
            <a:r>
              <a:rPr lang="en-US" dirty="0">
                <a:solidFill>
                  <a:srgbClr val="FFFFFF"/>
                </a:solidFill>
              </a:rPr>
              <a:t> F.  Mother was </a:t>
            </a:r>
            <a:r>
              <a:rPr lang="en-US" b="1" dirty="0"/>
              <a:t>GBS+</a:t>
            </a:r>
            <a:r>
              <a:rPr lang="en-US" dirty="0">
                <a:solidFill>
                  <a:srgbClr val="FFFFFF"/>
                </a:solidFill>
              </a:rPr>
              <a:t> and received </a:t>
            </a:r>
            <a:r>
              <a:rPr lang="en-US" b="1" dirty="0"/>
              <a:t>adequate</a:t>
            </a:r>
            <a:r>
              <a:rPr lang="en-US" dirty="0">
                <a:solidFill>
                  <a:srgbClr val="FFFFFF"/>
                </a:solidFill>
              </a:rPr>
              <a:t> intrapartum therapy with penicillin for 3 doses. On examination, the infant is tachypneic to the 80s and grunting intermittently = </a:t>
            </a:r>
            <a:r>
              <a:rPr lang="en-US" b="1" dirty="0"/>
              <a:t>SICK</a:t>
            </a:r>
          </a:p>
        </p:txBody>
      </p:sp>
    </p:spTree>
    <p:extLst>
      <p:ext uri="{BB962C8B-B14F-4D97-AF65-F5344CB8AC3E}">
        <p14:creationId xmlns:p14="http://schemas.microsoft.com/office/powerpoint/2010/main" val="151490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DCE14-A708-45EA-8BC9-0B6F3F20B549}"/>
              </a:ext>
            </a:extLst>
          </p:cNvPr>
          <p:cNvPicPr>
            <a:picLocks noChangeAspect="1"/>
          </p:cNvPicPr>
          <p:nvPr/>
        </p:nvPicPr>
        <p:blipFill rotWithShape="1">
          <a:blip r:embed="rId2"/>
          <a:srcRect l="11161" t="10086" r="12293" b="6826"/>
          <a:stretch/>
        </p:blipFill>
        <p:spPr>
          <a:xfrm>
            <a:off x="1062135" y="424542"/>
            <a:ext cx="10067730" cy="6147065"/>
          </a:xfrm>
          <a:prstGeom prst="rect">
            <a:avLst/>
          </a:prstGeom>
        </p:spPr>
      </p:pic>
      <p:sp>
        <p:nvSpPr>
          <p:cNvPr id="6" name="Frame 5">
            <a:extLst>
              <a:ext uri="{FF2B5EF4-FFF2-40B4-BE49-F238E27FC236}">
                <a16:creationId xmlns:a16="http://schemas.microsoft.com/office/drawing/2014/main" id="{842B45CE-9465-4916-AD1E-6B86AA59B340}"/>
              </a:ext>
            </a:extLst>
          </p:cNvPr>
          <p:cNvSpPr/>
          <p:nvPr/>
        </p:nvSpPr>
        <p:spPr>
          <a:xfrm>
            <a:off x="5215812" y="3498074"/>
            <a:ext cx="5948266" cy="952628"/>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40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Definition</a:t>
            </a:r>
          </a:p>
        </p:txBody>
      </p:sp>
      <p:sp>
        <p:nvSpPr>
          <p:cNvPr id="3" name="Content Placeholder 2"/>
          <p:cNvSpPr>
            <a:spLocks noGrp="1"/>
          </p:cNvSpPr>
          <p:nvPr>
            <p:ph idx="1"/>
          </p:nvPr>
        </p:nvSpPr>
        <p:spPr/>
        <p:txBody>
          <a:bodyPr/>
          <a:lstStyle/>
          <a:p>
            <a:r>
              <a:rPr lang="en-US" dirty="0"/>
              <a:t>Early-onset sepsis (EOS): </a:t>
            </a:r>
          </a:p>
          <a:p>
            <a:pPr lvl="1"/>
            <a:r>
              <a:rPr lang="en-US" dirty="0">
                <a:solidFill>
                  <a:srgbClr val="FFFFFF"/>
                </a:solidFill>
              </a:rPr>
              <a:t>Refers to positive culture from a sterile site, usually blood</a:t>
            </a:r>
          </a:p>
          <a:p>
            <a:pPr lvl="1"/>
            <a:r>
              <a:rPr lang="en-US" dirty="0">
                <a:solidFill>
                  <a:srgbClr val="FFFFFF"/>
                </a:solidFill>
              </a:rPr>
              <a:t>Obtained within 72 hours of life (usually 0-6 hours)</a:t>
            </a:r>
          </a:p>
          <a:p>
            <a:pPr lvl="1"/>
            <a:r>
              <a:rPr lang="en-US" dirty="0">
                <a:solidFill>
                  <a:srgbClr val="FFFFFF"/>
                </a:solidFill>
              </a:rPr>
              <a:t>Infection acquired </a:t>
            </a:r>
            <a:r>
              <a:rPr lang="en-US" dirty="0" err="1">
                <a:solidFill>
                  <a:srgbClr val="FFFFFF"/>
                </a:solidFill>
              </a:rPr>
              <a:t>perinatally</a:t>
            </a:r>
            <a:r>
              <a:rPr lang="en-US" dirty="0">
                <a:solidFill>
                  <a:srgbClr val="FFFFFF"/>
                </a:solidFill>
              </a:rPr>
              <a:t> due to factors associated with delivery</a:t>
            </a:r>
          </a:p>
          <a:p>
            <a:pPr lvl="1"/>
            <a:endParaRPr lang="en-US" dirty="0">
              <a:solidFill>
                <a:srgbClr val="FFFFFF"/>
              </a:solidFill>
            </a:endParaRPr>
          </a:p>
          <a:p>
            <a:r>
              <a:rPr lang="en-US" dirty="0">
                <a:solidFill>
                  <a:srgbClr val="FFFFFF"/>
                </a:solidFill>
              </a:rPr>
              <a:t>Distinct from late-onset sepsis, which is nosocomial infection, virtually always among preterm infants who require prolonged hospitalization</a:t>
            </a:r>
          </a:p>
          <a:p>
            <a:pPr marL="457200" lvl="1" indent="0">
              <a:buNone/>
            </a:pPr>
            <a:endParaRPr lang="en-US" dirty="0"/>
          </a:p>
        </p:txBody>
      </p:sp>
    </p:spTree>
    <p:extLst>
      <p:ext uri="{BB962C8B-B14F-4D97-AF65-F5344CB8AC3E}">
        <p14:creationId xmlns:p14="http://schemas.microsoft.com/office/powerpoint/2010/main" val="674971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E2D0-703E-4F25-B6E6-12EF45444E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Example #2 – The equivocal newborn</a:t>
            </a:r>
          </a:p>
        </p:txBody>
      </p:sp>
      <p:sp>
        <p:nvSpPr>
          <p:cNvPr id="3" name="Content Placeholder 2">
            <a:extLst>
              <a:ext uri="{FF2B5EF4-FFF2-40B4-BE49-F238E27FC236}">
                <a16:creationId xmlns:a16="http://schemas.microsoft.com/office/drawing/2014/main" id="{BA3E136E-2D8A-4993-9D82-473D605D7FED}"/>
              </a:ext>
            </a:extLst>
          </p:cNvPr>
          <p:cNvSpPr>
            <a:spLocks noGrp="1"/>
          </p:cNvSpPr>
          <p:nvPr>
            <p:ph idx="1"/>
          </p:nvPr>
        </p:nvSpPr>
        <p:spPr/>
        <p:txBody>
          <a:bodyPr/>
          <a:lstStyle/>
          <a:p>
            <a:r>
              <a:rPr lang="en-US" dirty="0">
                <a:solidFill>
                  <a:srgbClr val="FFFFFF"/>
                </a:solidFill>
              </a:rPr>
              <a:t>39 1/7 week infant, born to a 18 year old primigravida via cesarean delivery. Membranes were ruptured for 21 hours, no chorioamnionitis was identified. Highest maternal temperature was 99.5 F. Mother was GBS negative. On examination, the infant is mildly tachypneic to the 70s but otherwise breathing comfortably and has breast fed once.</a:t>
            </a:r>
          </a:p>
        </p:txBody>
      </p:sp>
    </p:spTree>
    <p:extLst>
      <p:ext uri="{BB962C8B-B14F-4D97-AF65-F5344CB8AC3E}">
        <p14:creationId xmlns:p14="http://schemas.microsoft.com/office/powerpoint/2010/main" val="10015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E2D0-703E-4F25-B6E6-12EF45444EB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Example #2 – The equivocal newborn</a:t>
            </a:r>
          </a:p>
        </p:txBody>
      </p:sp>
      <p:sp>
        <p:nvSpPr>
          <p:cNvPr id="3" name="Content Placeholder 2">
            <a:extLst>
              <a:ext uri="{FF2B5EF4-FFF2-40B4-BE49-F238E27FC236}">
                <a16:creationId xmlns:a16="http://schemas.microsoft.com/office/drawing/2014/main" id="{BA3E136E-2D8A-4993-9D82-473D605D7FED}"/>
              </a:ext>
            </a:extLst>
          </p:cNvPr>
          <p:cNvSpPr>
            <a:spLocks noGrp="1"/>
          </p:cNvSpPr>
          <p:nvPr>
            <p:ph idx="1"/>
          </p:nvPr>
        </p:nvSpPr>
        <p:spPr/>
        <p:txBody>
          <a:bodyPr/>
          <a:lstStyle/>
          <a:p>
            <a:r>
              <a:rPr lang="en-US" b="1" dirty="0"/>
              <a:t>39 1/7</a:t>
            </a:r>
            <a:r>
              <a:rPr lang="en-US" b="1" dirty="0">
                <a:solidFill>
                  <a:srgbClr val="FFFFFF"/>
                </a:solidFill>
              </a:rPr>
              <a:t> </a:t>
            </a:r>
            <a:r>
              <a:rPr lang="en-US" dirty="0">
                <a:solidFill>
                  <a:srgbClr val="FFFFFF"/>
                </a:solidFill>
              </a:rPr>
              <a:t>week infant, born to a 18 year old primigravida via cesarean delivery. Membranes were ruptured for </a:t>
            </a:r>
            <a:r>
              <a:rPr lang="en-US" b="1" dirty="0"/>
              <a:t>21 hours</a:t>
            </a:r>
            <a:r>
              <a:rPr lang="en-US" dirty="0">
                <a:solidFill>
                  <a:srgbClr val="FFFFFF"/>
                </a:solidFill>
              </a:rPr>
              <a:t>, no chorioamnionitis was identified. Highest maternal temperature was </a:t>
            </a:r>
            <a:r>
              <a:rPr lang="en-US" b="1" dirty="0"/>
              <a:t>99.5</a:t>
            </a:r>
            <a:r>
              <a:rPr lang="en-US" dirty="0">
                <a:solidFill>
                  <a:srgbClr val="FFFFFF"/>
                </a:solidFill>
              </a:rPr>
              <a:t> F. Mother was </a:t>
            </a:r>
            <a:r>
              <a:rPr lang="en-US" b="1" dirty="0"/>
              <a:t>GBS negative</a:t>
            </a:r>
            <a:r>
              <a:rPr lang="en-US" dirty="0">
                <a:solidFill>
                  <a:srgbClr val="FFFFFF"/>
                </a:solidFill>
              </a:rPr>
              <a:t>. On examination, the infant is </a:t>
            </a:r>
            <a:r>
              <a:rPr lang="en-US" b="1" dirty="0"/>
              <a:t>mildly tachypneic </a:t>
            </a:r>
            <a:r>
              <a:rPr lang="en-US" dirty="0">
                <a:solidFill>
                  <a:srgbClr val="FFFFFF"/>
                </a:solidFill>
              </a:rPr>
              <a:t>to the 70s but otherwise breathing comfortably and has breast fed once = </a:t>
            </a:r>
            <a:r>
              <a:rPr lang="en-US" b="1" dirty="0"/>
              <a:t>EQUIVOCAL.</a:t>
            </a:r>
          </a:p>
        </p:txBody>
      </p:sp>
    </p:spTree>
    <p:extLst>
      <p:ext uri="{BB962C8B-B14F-4D97-AF65-F5344CB8AC3E}">
        <p14:creationId xmlns:p14="http://schemas.microsoft.com/office/powerpoint/2010/main" val="3606195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1E6161-A169-4A91-991F-08C031248AF9}"/>
              </a:ext>
            </a:extLst>
          </p:cNvPr>
          <p:cNvPicPr>
            <a:picLocks noChangeAspect="1"/>
          </p:cNvPicPr>
          <p:nvPr/>
        </p:nvPicPr>
        <p:blipFill rotWithShape="1">
          <a:blip r:embed="rId2"/>
          <a:srcRect l="11593" t="10000" r="12488" b="8095"/>
          <a:stretch/>
        </p:blipFill>
        <p:spPr>
          <a:xfrm>
            <a:off x="1062135" y="374174"/>
            <a:ext cx="10067730" cy="6109651"/>
          </a:xfrm>
          <a:prstGeom prst="rect">
            <a:avLst/>
          </a:prstGeom>
        </p:spPr>
      </p:pic>
      <p:sp>
        <p:nvSpPr>
          <p:cNvPr id="5" name="Frame 4">
            <a:extLst>
              <a:ext uri="{FF2B5EF4-FFF2-40B4-BE49-F238E27FC236}">
                <a16:creationId xmlns:a16="http://schemas.microsoft.com/office/drawing/2014/main" id="{1109E166-2CCF-4E3D-A791-F570C2BB6F87}"/>
              </a:ext>
            </a:extLst>
          </p:cNvPr>
          <p:cNvSpPr/>
          <p:nvPr/>
        </p:nvSpPr>
        <p:spPr>
          <a:xfrm>
            <a:off x="5211147" y="3116424"/>
            <a:ext cx="5845629" cy="639147"/>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23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9897-2C08-4974-B8B2-AAEA11E5CE3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Example #3 – The well-appearing newborn</a:t>
            </a:r>
          </a:p>
        </p:txBody>
      </p:sp>
      <p:sp>
        <p:nvSpPr>
          <p:cNvPr id="3" name="Content Placeholder 2">
            <a:extLst>
              <a:ext uri="{FF2B5EF4-FFF2-40B4-BE49-F238E27FC236}">
                <a16:creationId xmlns:a16="http://schemas.microsoft.com/office/drawing/2014/main" id="{0512DBA1-408D-4152-B307-565AD9F46DC2}"/>
              </a:ext>
            </a:extLst>
          </p:cNvPr>
          <p:cNvSpPr>
            <a:spLocks noGrp="1"/>
          </p:cNvSpPr>
          <p:nvPr>
            <p:ph idx="1"/>
          </p:nvPr>
        </p:nvSpPr>
        <p:spPr/>
        <p:txBody>
          <a:bodyPr/>
          <a:lstStyle/>
          <a:p>
            <a:r>
              <a:rPr lang="en-US" dirty="0">
                <a:solidFill>
                  <a:srgbClr val="FFFFFF"/>
                </a:solidFill>
              </a:rPr>
              <a:t>38 6/7 week infant, born via forceps-assisted vaginal delivery to a 25 year old G3P2A1. Membranes were ruptured for 13 hours. The obstetrician was concerned for chorioamnionitis. Highest maternal temperature was 102.1. Mother was GBS negative, and received ampicillin and gentamicin 3 hours prior to delivery due to suspected chorioamnionitis. On examination, the infant is breathing comfortably, has normal tone, and has nursed once. </a:t>
            </a:r>
          </a:p>
        </p:txBody>
      </p:sp>
    </p:spTree>
    <p:extLst>
      <p:ext uri="{BB962C8B-B14F-4D97-AF65-F5344CB8AC3E}">
        <p14:creationId xmlns:p14="http://schemas.microsoft.com/office/powerpoint/2010/main" val="2873199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9897-2C08-4974-B8B2-AAEA11E5CE3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Example #3 – The well-appearing newborn</a:t>
            </a:r>
          </a:p>
        </p:txBody>
      </p:sp>
      <p:sp>
        <p:nvSpPr>
          <p:cNvPr id="3" name="Content Placeholder 2">
            <a:extLst>
              <a:ext uri="{FF2B5EF4-FFF2-40B4-BE49-F238E27FC236}">
                <a16:creationId xmlns:a16="http://schemas.microsoft.com/office/drawing/2014/main" id="{0512DBA1-408D-4152-B307-565AD9F46DC2}"/>
              </a:ext>
            </a:extLst>
          </p:cNvPr>
          <p:cNvSpPr>
            <a:spLocks noGrp="1"/>
          </p:cNvSpPr>
          <p:nvPr>
            <p:ph idx="1"/>
          </p:nvPr>
        </p:nvSpPr>
        <p:spPr/>
        <p:txBody>
          <a:bodyPr/>
          <a:lstStyle/>
          <a:p>
            <a:r>
              <a:rPr lang="en-US" b="1" dirty="0"/>
              <a:t>38 6/7 </a:t>
            </a:r>
            <a:r>
              <a:rPr lang="en-US" dirty="0">
                <a:solidFill>
                  <a:srgbClr val="FFFFFF"/>
                </a:solidFill>
              </a:rPr>
              <a:t>week infant, born via forceps-assisted vaginal delivery to a 25 year old G3P2A1. Membranes were ruptured for </a:t>
            </a:r>
            <a:r>
              <a:rPr lang="en-US" b="1" dirty="0"/>
              <a:t>13 hours</a:t>
            </a:r>
            <a:r>
              <a:rPr lang="en-US" dirty="0">
                <a:solidFill>
                  <a:srgbClr val="FFFFFF"/>
                </a:solidFill>
              </a:rPr>
              <a:t>. The obstetrician was concerned for chorioamnionitis. Highest maternal temperature was </a:t>
            </a:r>
            <a:r>
              <a:rPr lang="en-US" b="1" dirty="0"/>
              <a:t>102.1</a:t>
            </a:r>
            <a:r>
              <a:rPr lang="en-US" dirty="0">
                <a:solidFill>
                  <a:srgbClr val="FFFFFF"/>
                </a:solidFill>
              </a:rPr>
              <a:t>. Mother was </a:t>
            </a:r>
            <a:r>
              <a:rPr lang="en-US" b="1" dirty="0"/>
              <a:t>GBS negative</a:t>
            </a:r>
            <a:r>
              <a:rPr lang="en-US" dirty="0">
                <a:solidFill>
                  <a:srgbClr val="FFFFFF"/>
                </a:solidFill>
              </a:rPr>
              <a:t>, and received </a:t>
            </a:r>
            <a:r>
              <a:rPr lang="en-US" b="1" dirty="0"/>
              <a:t>ampicillin and gentamicin 3 hours prior </a:t>
            </a:r>
            <a:r>
              <a:rPr lang="en-US" dirty="0">
                <a:solidFill>
                  <a:srgbClr val="FFFFFF"/>
                </a:solidFill>
              </a:rPr>
              <a:t>to delivery due to suspected chorioamnionitis. On examination, the infant is breathing comfortably, has normal tone, and has nursed once = </a:t>
            </a:r>
            <a:r>
              <a:rPr lang="en-US" b="1" dirty="0">
                <a:effectLst>
                  <a:outerShdw blurRad="38100" dist="38100" dir="2700000" algn="tl">
                    <a:srgbClr val="000000">
                      <a:alpha val="43137"/>
                    </a:srgbClr>
                  </a:outerShdw>
                </a:effectLst>
              </a:rPr>
              <a:t>WELL-APPEARING.</a:t>
            </a:r>
          </a:p>
        </p:txBody>
      </p:sp>
    </p:spTree>
    <p:extLst>
      <p:ext uri="{BB962C8B-B14F-4D97-AF65-F5344CB8AC3E}">
        <p14:creationId xmlns:p14="http://schemas.microsoft.com/office/powerpoint/2010/main" val="3368436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83E2EA-92A1-49D1-A24C-80984DAB550F}"/>
              </a:ext>
            </a:extLst>
          </p:cNvPr>
          <p:cNvPicPr>
            <a:picLocks noChangeAspect="1"/>
          </p:cNvPicPr>
          <p:nvPr/>
        </p:nvPicPr>
        <p:blipFill rotWithShape="1">
          <a:blip r:embed="rId2"/>
          <a:srcRect l="11670" t="10885" r="12411" b="6054"/>
          <a:stretch/>
        </p:blipFill>
        <p:spPr>
          <a:xfrm>
            <a:off x="849085" y="234858"/>
            <a:ext cx="10380306" cy="6388284"/>
          </a:xfrm>
          <a:prstGeom prst="rect">
            <a:avLst/>
          </a:prstGeom>
        </p:spPr>
      </p:pic>
      <p:sp>
        <p:nvSpPr>
          <p:cNvPr id="5" name="Frame 4">
            <a:extLst>
              <a:ext uri="{FF2B5EF4-FFF2-40B4-BE49-F238E27FC236}">
                <a16:creationId xmlns:a16="http://schemas.microsoft.com/office/drawing/2014/main" id="{D5EF1B4D-D7FB-464F-BC8A-C83C897F5358}"/>
              </a:ext>
            </a:extLst>
          </p:cNvPr>
          <p:cNvSpPr/>
          <p:nvPr/>
        </p:nvSpPr>
        <p:spPr>
          <a:xfrm>
            <a:off x="5220478" y="2467946"/>
            <a:ext cx="5845629" cy="639147"/>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284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AFE5-79F2-44BA-91C6-302DE76B8C6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Safety of the sepsis calculator</a:t>
            </a:r>
          </a:p>
        </p:txBody>
      </p:sp>
      <p:sp>
        <p:nvSpPr>
          <p:cNvPr id="3" name="Content Placeholder 2">
            <a:extLst>
              <a:ext uri="{FF2B5EF4-FFF2-40B4-BE49-F238E27FC236}">
                <a16:creationId xmlns:a16="http://schemas.microsoft.com/office/drawing/2014/main" id="{CFA0B649-03D1-4CC1-9846-3593A0717FFE}"/>
              </a:ext>
            </a:extLst>
          </p:cNvPr>
          <p:cNvSpPr>
            <a:spLocks noGrp="1"/>
          </p:cNvSpPr>
          <p:nvPr>
            <p:ph idx="1"/>
          </p:nvPr>
        </p:nvSpPr>
        <p:spPr/>
        <p:txBody>
          <a:bodyPr>
            <a:normAutofit lnSpcReduction="10000"/>
          </a:bodyPr>
          <a:lstStyle/>
          <a:p>
            <a:r>
              <a:rPr lang="en-US" dirty="0" err="1"/>
              <a:t>Kuzniewicz</a:t>
            </a:r>
            <a:r>
              <a:rPr lang="en-US" dirty="0"/>
              <a:t> MW, et al. JAMA </a:t>
            </a:r>
            <a:r>
              <a:rPr lang="en-US" dirty="0" err="1"/>
              <a:t>Pediatr</a:t>
            </a:r>
            <a:r>
              <a:rPr lang="en-US" dirty="0"/>
              <a:t>. 2017; 171(4): 365</a:t>
            </a:r>
          </a:p>
          <a:p>
            <a:pPr lvl="1"/>
            <a:r>
              <a:rPr lang="en-US" dirty="0">
                <a:solidFill>
                  <a:srgbClr val="FFFFFF"/>
                </a:solidFill>
              </a:rPr>
              <a:t>Prospective pre/post cohort during the rollout of the Kaiser sepsis calculator in Kaiser system nurseries from 2010-2015</a:t>
            </a:r>
          </a:p>
          <a:p>
            <a:pPr lvl="1"/>
            <a:r>
              <a:rPr lang="en-US" dirty="0">
                <a:solidFill>
                  <a:srgbClr val="FFFFFF"/>
                </a:solidFill>
              </a:rPr>
              <a:t>204,485 infants ≥35 weeks gestation included</a:t>
            </a:r>
          </a:p>
          <a:p>
            <a:pPr lvl="1"/>
            <a:r>
              <a:rPr lang="en-US" dirty="0">
                <a:solidFill>
                  <a:srgbClr val="FFFFFF"/>
                </a:solidFill>
              </a:rPr>
              <a:t>Primary outcome = number of sepsis evaluations</a:t>
            </a:r>
          </a:p>
          <a:p>
            <a:pPr lvl="1"/>
            <a:r>
              <a:rPr lang="en-US" dirty="0">
                <a:solidFill>
                  <a:srgbClr val="FFFFFF"/>
                </a:solidFill>
              </a:rPr>
              <a:t>Safety outcomes = positive cultures, NICU admissions, readmissions, death</a:t>
            </a:r>
          </a:p>
          <a:p>
            <a:pPr lvl="1"/>
            <a:r>
              <a:rPr lang="en-US" dirty="0">
                <a:solidFill>
                  <a:srgbClr val="FFFFFF"/>
                </a:solidFill>
              </a:rPr>
              <a:t>Sepsis calculator reduced blood cultures by </a:t>
            </a:r>
            <a:r>
              <a:rPr lang="en-US" dirty="0"/>
              <a:t>70%</a:t>
            </a:r>
            <a:r>
              <a:rPr lang="en-US" dirty="0">
                <a:solidFill>
                  <a:srgbClr val="FFFFFF"/>
                </a:solidFill>
              </a:rPr>
              <a:t> and antibiotic use by </a:t>
            </a:r>
            <a:r>
              <a:rPr lang="en-US" dirty="0"/>
              <a:t>50%</a:t>
            </a:r>
          </a:p>
          <a:p>
            <a:pPr lvl="1"/>
            <a:r>
              <a:rPr lang="en-US" dirty="0">
                <a:solidFill>
                  <a:srgbClr val="FFFFFF"/>
                </a:solidFill>
              </a:rPr>
              <a:t>No increase in sepsis, NICU admission, readmissions, or death</a:t>
            </a:r>
          </a:p>
          <a:p>
            <a:pPr lvl="1"/>
            <a:r>
              <a:rPr lang="en-US" dirty="0">
                <a:solidFill>
                  <a:srgbClr val="FFFFFF"/>
                </a:solidFill>
              </a:rPr>
              <a:t>1 infant with missed EOS, had good clinical outcome, would also have been missed by traditional CDC or 2012 AAP guidelines</a:t>
            </a:r>
          </a:p>
        </p:txBody>
      </p:sp>
    </p:spTree>
    <p:extLst>
      <p:ext uri="{BB962C8B-B14F-4D97-AF65-F5344CB8AC3E}">
        <p14:creationId xmlns:p14="http://schemas.microsoft.com/office/powerpoint/2010/main" val="5852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21E8-94D7-4A09-9A6F-D20384766E58}"/>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Safety of the sepsis calculator</a:t>
            </a:r>
          </a:p>
        </p:txBody>
      </p:sp>
      <p:sp>
        <p:nvSpPr>
          <p:cNvPr id="3" name="Content Placeholder 2">
            <a:extLst>
              <a:ext uri="{FF2B5EF4-FFF2-40B4-BE49-F238E27FC236}">
                <a16:creationId xmlns:a16="http://schemas.microsoft.com/office/drawing/2014/main" id="{7BD7DEA5-F04F-486E-9576-640735D388A0}"/>
              </a:ext>
            </a:extLst>
          </p:cNvPr>
          <p:cNvSpPr>
            <a:spLocks noGrp="1"/>
          </p:cNvSpPr>
          <p:nvPr>
            <p:ph idx="1"/>
          </p:nvPr>
        </p:nvSpPr>
        <p:spPr>
          <a:xfrm>
            <a:off x="838200" y="1825625"/>
            <a:ext cx="5679233" cy="4351338"/>
          </a:xfrm>
        </p:spPr>
        <p:txBody>
          <a:bodyPr>
            <a:normAutofit fontScale="85000" lnSpcReduction="20000"/>
          </a:bodyPr>
          <a:lstStyle/>
          <a:p>
            <a:r>
              <a:rPr lang="en-US" dirty="0">
                <a:solidFill>
                  <a:srgbClr val="FFFFFF"/>
                </a:solidFill>
              </a:rPr>
              <a:t>Numerous other studies have evaluated the sepsis calculator prospectively and retrospectively</a:t>
            </a:r>
          </a:p>
          <a:p>
            <a:r>
              <a:rPr lang="en-US" dirty="0">
                <a:solidFill>
                  <a:srgbClr val="FFFFFF"/>
                </a:solidFill>
              </a:rPr>
              <a:t>Safe and effective for chorioamnionitis-exposed infants</a:t>
            </a:r>
          </a:p>
          <a:p>
            <a:r>
              <a:rPr lang="en-US" dirty="0">
                <a:solidFill>
                  <a:srgbClr val="FFFFFF"/>
                </a:solidFill>
              </a:rPr>
              <a:t>Safe for late preterm infants cared for in level 1 nurseries (35-36 weeks)</a:t>
            </a:r>
          </a:p>
          <a:p>
            <a:r>
              <a:rPr lang="en-US" dirty="0">
                <a:solidFill>
                  <a:srgbClr val="FFFFFF"/>
                </a:solidFill>
              </a:rPr>
              <a:t>Safe for post-dates infants (41-43 weeks)</a:t>
            </a:r>
          </a:p>
          <a:p>
            <a:endParaRPr lang="en-US" dirty="0"/>
          </a:p>
          <a:p>
            <a:r>
              <a:rPr lang="en-US" b="1" dirty="0"/>
              <a:t>Included as an official recommendation in the 2018 American Academy of Pediatrics neonatal sepsis guidelines!!</a:t>
            </a:r>
          </a:p>
        </p:txBody>
      </p:sp>
      <p:pic>
        <p:nvPicPr>
          <p:cNvPr id="4" name="Picture 3">
            <a:extLst>
              <a:ext uri="{FF2B5EF4-FFF2-40B4-BE49-F238E27FC236}">
                <a16:creationId xmlns:a16="http://schemas.microsoft.com/office/drawing/2014/main" id="{AE00239E-20FB-4A2B-954E-5D4F7E3DAF60}"/>
              </a:ext>
            </a:extLst>
          </p:cNvPr>
          <p:cNvPicPr>
            <a:picLocks noChangeAspect="1"/>
          </p:cNvPicPr>
          <p:nvPr/>
        </p:nvPicPr>
        <p:blipFill rotWithShape="1">
          <a:blip r:embed="rId2"/>
          <a:srcRect l="10332" t="13402" r="32424" b="20680"/>
          <a:stretch/>
        </p:blipFill>
        <p:spPr>
          <a:xfrm>
            <a:off x="6643640" y="1926772"/>
            <a:ext cx="5164250" cy="3345026"/>
          </a:xfrm>
          <a:prstGeom prst="rect">
            <a:avLst/>
          </a:prstGeom>
        </p:spPr>
      </p:pic>
    </p:spTree>
    <p:extLst>
      <p:ext uri="{BB962C8B-B14F-4D97-AF65-F5344CB8AC3E}">
        <p14:creationId xmlns:p14="http://schemas.microsoft.com/office/powerpoint/2010/main" val="49191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Suggested Reading</a:t>
            </a:r>
          </a:p>
        </p:txBody>
      </p:sp>
      <p:sp>
        <p:nvSpPr>
          <p:cNvPr id="3" name="Content Placeholder 2"/>
          <p:cNvSpPr>
            <a:spLocks noGrp="1"/>
          </p:cNvSpPr>
          <p:nvPr>
            <p:ph idx="1"/>
          </p:nvPr>
        </p:nvSpPr>
        <p:spPr/>
        <p:txBody>
          <a:bodyPr/>
          <a:lstStyle/>
          <a:p>
            <a:r>
              <a:rPr lang="en-US" dirty="0">
                <a:solidFill>
                  <a:srgbClr val="FFFFFF"/>
                </a:solidFill>
              </a:rPr>
              <a:t>Stoll BJ, et al. Early onset neonatal sepsis: the burden of group B streptococcal and E. coli disease continues. </a:t>
            </a:r>
            <a:r>
              <a:rPr lang="en-US" i="1" dirty="0">
                <a:solidFill>
                  <a:srgbClr val="FFFFFF"/>
                </a:solidFill>
              </a:rPr>
              <a:t>Pediatrics</a:t>
            </a:r>
            <a:r>
              <a:rPr lang="en-US" dirty="0">
                <a:solidFill>
                  <a:srgbClr val="FFFFFF"/>
                </a:solidFill>
              </a:rPr>
              <a:t>. 2011; 127(5): 817. </a:t>
            </a:r>
          </a:p>
          <a:p>
            <a:r>
              <a:rPr lang="en-US" dirty="0">
                <a:solidFill>
                  <a:srgbClr val="FFFFFF"/>
                </a:solidFill>
              </a:rPr>
              <a:t>Reuter S, et al. Respiratory distress in the newborn. </a:t>
            </a:r>
            <a:r>
              <a:rPr lang="en-US" i="1" dirty="0">
                <a:solidFill>
                  <a:srgbClr val="FFFFFF"/>
                </a:solidFill>
              </a:rPr>
              <a:t>Pediatrics in Review</a:t>
            </a:r>
            <a:r>
              <a:rPr lang="en-US" dirty="0">
                <a:solidFill>
                  <a:srgbClr val="FFFFFF"/>
                </a:solidFill>
              </a:rPr>
              <a:t>. 2014; 35(10): 417.</a:t>
            </a:r>
          </a:p>
          <a:p>
            <a:r>
              <a:rPr lang="en-US" dirty="0" err="1">
                <a:solidFill>
                  <a:srgbClr val="FFFFFF"/>
                </a:solidFill>
              </a:rPr>
              <a:t>Kuzniewicz</a:t>
            </a:r>
            <a:r>
              <a:rPr lang="en-US" dirty="0">
                <a:solidFill>
                  <a:srgbClr val="FFFFFF"/>
                </a:solidFill>
              </a:rPr>
              <a:t> MW, et al. A quantitative, risk-based approach to the management of neonatal early-onset sepsis. </a:t>
            </a:r>
            <a:r>
              <a:rPr lang="en-US" i="1" dirty="0">
                <a:solidFill>
                  <a:srgbClr val="FFFFFF"/>
                </a:solidFill>
              </a:rPr>
              <a:t>JAMA </a:t>
            </a:r>
            <a:r>
              <a:rPr lang="en-US" i="1" dirty="0" err="1">
                <a:solidFill>
                  <a:srgbClr val="FFFFFF"/>
                </a:solidFill>
              </a:rPr>
              <a:t>Pediatr</a:t>
            </a:r>
            <a:r>
              <a:rPr lang="en-US" i="1" dirty="0">
                <a:solidFill>
                  <a:srgbClr val="FFFFFF"/>
                </a:solidFill>
              </a:rPr>
              <a:t>. </a:t>
            </a:r>
            <a:r>
              <a:rPr lang="en-US" dirty="0">
                <a:solidFill>
                  <a:srgbClr val="FFFFFF"/>
                </a:solidFill>
              </a:rPr>
              <a:t>2017; 171(4): 365</a:t>
            </a:r>
          </a:p>
          <a:p>
            <a:endParaRPr lang="en-US" dirty="0">
              <a:solidFill>
                <a:srgbClr val="FFFFFF"/>
              </a:solidFill>
            </a:endParaRPr>
          </a:p>
        </p:txBody>
      </p:sp>
    </p:spTree>
    <p:extLst>
      <p:ext uri="{BB962C8B-B14F-4D97-AF65-F5344CB8AC3E}">
        <p14:creationId xmlns:p14="http://schemas.microsoft.com/office/powerpoint/2010/main" val="195621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owa.uthscsa.edu/owa/service.svc/s/GetFileAttachment?id=AAMkADNkNmM0MjRmLWIwMjgtNDA1Yy1iMWJhLWQ5MWZkZGU4N2ZlMABGAAAAAADTM9S55S%2BmSbEvY4ebcDnlBwCpamhvghgjS7uaQyCdgj0sAAAA3EPUAABWtQAbb1f2RZp350rrgCD0AAAAAFXrAAABEgAQAARqTvLVrahJpfwxzuB830I%3D&amp;X-OWA-CANARY=kM8yHdB_40SOOHop6RG9RjvvpHL5HtYIXijKN22QTdj8i1RzFjQriMjY8XmLSIOKUDT4Ex_FNoo.">
            <a:extLst>
              <a:ext uri="{FF2B5EF4-FFF2-40B4-BE49-F238E27FC236}">
                <a16:creationId xmlns:a16="http://schemas.microsoft.com/office/drawing/2014/main" id="{9150CB2E-CBA3-4605-854B-8BEDB45B6A0E}"/>
              </a:ext>
            </a:extLst>
          </p:cNvPr>
          <p:cNvSpPr>
            <a:spLocks noChangeAspect="1" noChangeArrowheads="1"/>
          </p:cNvSpPr>
          <p:nvPr/>
        </p:nvSpPr>
        <p:spPr bwMode="auto">
          <a:xfrm>
            <a:off x="4038600" y="3276600"/>
            <a:ext cx="2209800" cy="2209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F0DA077C-3941-48BE-90DC-8E80D1FBED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014" y="1127907"/>
            <a:ext cx="7419975" cy="2324100"/>
          </a:xfrm>
          <a:prstGeom prst="rect">
            <a:avLst/>
          </a:prstGeom>
        </p:spPr>
      </p:pic>
      <p:pic>
        <p:nvPicPr>
          <p:cNvPr id="1026" name="Picture 2" descr="Image result for baby okapi clip art">
            <a:extLst>
              <a:ext uri="{FF2B5EF4-FFF2-40B4-BE49-F238E27FC236}">
                <a16:creationId xmlns:a16="http://schemas.microsoft.com/office/drawing/2014/main" id="{FFE4CD2A-7D85-4633-81C7-6A64AFDE4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600" y="1127907"/>
            <a:ext cx="1885414"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F763F9-61A7-4894-BDE5-0DD8A82D4210}"/>
              </a:ext>
            </a:extLst>
          </p:cNvPr>
          <p:cNvSpPr txBox="1"/>
          <p:nvPr/>
        </p:nvSpPr>
        <p:spPr>
          <a:xfrm>
            <a:off x="2338387" y="3862121"/>
            <a:ext cx="7515225" cy="1569660"/>
          </a:xfrm>
          <a:prstGeom prst="rect">
            <a:avLst/>
          </a:prstGeom>
          <a:noFill/>
        </p:spPr>
        <p:txBody>
          <a:bodyPr wrap="square" rtlCol="0">
            <a:spAutoFit/>
          </a:bodyPr>
          <a:lstStyle/>
          <a:p>
            <a:pPr algn="ctr"/>
            <a:r>
              <a:rPr lang="en-US" sz="3200" b="1" dirty="0">
                <a:latin typeface="+mj-lt"/>
              </a:rPr>
              <a:t>Email: cantey@uthscsa.edu</a:t>
            </a:r>
          </a:p>
          <a:p>
            <a:pPr algn="ctr"/>
            <a:r>
              <a:rPr lang="en-US" sz="3200" b="1" dirty="0">
                <a:latin typeface="+mj-lt"/>
              </a:rPr>
              <a:t>OKAPI Program: 210-880-9100</a:t>
            </a:r>
          </a:p>
          <a:p>
            <a:pPr algn="ctr"/>
            <a:r>
              <a:rPr lang="en-US" sz="3200" b="1" dirty="0">
                <a:latin typeface="+mj-lt"/>
              </a:rPr>
              <a:t>Twitter: @OKAPIprogram</a:t>
            </a:r>
          </a:p>
        </p:txBody>
      </p:sp>
    </p:spTree>
    <p:extLst>
      <p:ext uri="{BB962C8B-B14F-4D97-AF65-F5344CB8AC3E}">
        <p14:creationId xmlns:p14="http://schemas.microsoft.com/office/powerpoint/2010/main" val="1815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Epidemiology</a:t>
            </a:r>
          </a:p>
        </p:txBody>
      </p:sp>
      <p:sp>
        <p:nvSpPr>
          <p:cNvPr id="3" name="Content Placeholder 2"/>
          <p:cNvSpPr>
            <a:spLocks noGrp="1"/>
          </p:cNvSpPr>
          <p:nvPr>
            <p:ph idx="1"/>
          </p:nvPr>
        </p:nvSpPr>
        <p:spPr/>
        <p:txBody>
          <a:bodyPr/>
          <a:lstStyle/>
          <a:p>
            <a:r>
              <a:rPr lang="en-US" dirty="0">
                <a:solidFill>
                  <a:srgbClr val="FFFFFF"/>
                </a:solidFill>
              </a:rPr>
              <a:t>In the United States, the incidence of EOS has decreased to approximately 0.4-0.5 per 1000 live births among infants ≥35 weeks gestation</a:t>
            </a:r>
          </a:p>
          <a:p>
            <a:r>
              <a:rPr lang="en-US" dirty="0">
                <a:solidFill>
                  <a:srgbClr val="FFFFFF"/>
                </a:solidFill>
              </a:rPr>
              <a:t>Approximately 50% of these (0.24 per 1000 live births) are due to GBS; an additional 25-30% are due to gram-negative organisms such as </a:t>
            </a:r>
            <a:r>
              <a:rPr lang="en-US" i="1" dirty="0">
                <a:solidFill>
                  <a:srgbClr val="FFFFFF"/>
                </a:solidFill>
              </a:rPr>
              <a:t>E. coli</a:t>
            </a:r>
          </a:p>
          <a:p>
            <a:pPr marL="0" indent="0">
              <a:buNone/>
            </a:pPr>
            <a:endParaRPr lang="en-US" i="1" dirty="0">
              <a:solidFill>
                <a:srgbClr val="FFFFFF"/>
              </a:solidFill>
            </a:endParaRPr>
          </a:p>
        </p:txBody>
      </p:sp>
    </p:spTree>
    <p:extLst>
      <p:ext uri="{BB962C8B-B14F-4D97-AF65-F5344CB8AC3E}">
        <p14:creationId xmlns:p14="http://schemas.microsoft.com/office/powerpoint/2010/main" val="256373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Epidemiology</a:t>
            </a:r>
          </a:p>
        </p:txBody>
      </p:sp>
      <p:sp>
        <p:nvSpPr>
          <p:cNvPr id="3" name="Content Placeholder 2"/>
          <p:cNvSpPr>
            <a:spLocks noGrp="1"/>
          </p:cNvSpPr>
          <p:nvPr>
            <p:ph idx="1"/>
          </p:nvPr>
        </p:nvSpPr>
        <p:spPr>
          <a:xfrm>
            <a:off x="838201" y="1825625"/>
            <a:ext cx="5022272" cy="4351338"/>
          </a:xfrm>
        </p:spPr>
        <p:txBody>
          <a:bodyPr>
            <a:normAutofit/>
          </a:bodyPr>
          <a:lstStyle/>
          <a:p>
            <a:r>
              <a:rPr lang="en-US" dirty="0">
                <a:solidFill>
                  <a:srgbClr val="FFFFFF"/>
                </a:solidFill>
              </a:rPr>
              <a:t>A wide variety of organisms account for those last 20% (approximately 1 case out of every 12,500 infants), including other streptococci (group A and C streptococci), </a:t>
            </a:r>
            <a:r>
              <a:rPr lang="en-US" i="1" dirty="0">
                <a:solidFill>
                  <a:srgbClr val="FFFFFF"/>
                </a:solidFill>
              </a:rPr>
              <a:t>Listeria</a:t>
            </a:r>
            <a:r>
              <a:rPr lang="en-US" dirty="0">
                <a:solidFill>
                  <a:srgbClr val="FFFFFF"/>
                </a:solidFill>
              </a:rPr>
              <a:t>, </a:t>
            </a:r>
            <a:r>
              <a:rPr lang="en-US" i="1" dirty="0">
                <a:solidFill>
                  <a:srgbClr val="FFFFFF"/>
                </a:solidFill>
              </a:rPr>
              <a:t>Salmonella</a:t>
            </a:r>
            <a:r>
              <a:rPr lang="en-US" dirty="0">
                <a:solidFill>
                  <a:srgbClr val="FFFFFF"/>
                </a:solidFill>
              </a:rPr>
              <a:t>, </a:t>
            </a:r>
            <a:r>
              <a:rPr lang="en-US" i="1" dirty="0" err="1">
                <a:solidFill>
                  <a:srgbClr val="FFFFFF"/>
                </a:solidFill>
              </a:rPr>
              <a:t>Capnocytophaga</a:t>
            </a:r>
            <a:r>
              <a:rPr lang="en-US" dirty="0">
                <a:solidFill>
                  <a:srgbClr val="FFFFFF"/>
                </a:solidFill>
              </a:rPr>
              <a:t>, etc.</a:t>
            </a:r>
          </a:p>
          <a:p>
            <a:r>
              <a:rPr lang="en-US" dirty="0">
                <a:solidFill>
                  <a:srgbClr val="FFFFFF"/>
                </a:solidFill>
              </a:rPr>
              <a:t>However, </a:t>
            </a:r>
            <a:r>
              <a:rPr lang="en-US" dirty="0"/>
              <a:t>GBS</a:t>
            </a:r>
            <a:r>
              <a:rPr lang="en-US" dirty="0">
                <a:solidFill>
                  <a:srgbClr val="FFFFFF"/>
                </a:solidFill>
              </a:rPr>
              <a:t> and </a:t>
            </a:r>
            <a:r>
              <a:rPr lang="en-US" i="1" dirty="0"/>
              <a:t>E. coli </a:t>
            </a:r>
            <a:r>
              <a:rPr lang="en-US" dirty="0">
                <a:solidFill>
                  <a:srgbClr val="FFFFFF"/>
                </a:solidFill>
              </a:rPr>
              <a:t>account for the bulk of EOS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854" y="1936377"/>
            <a:ext cx="5765896" cy="333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4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GBS Epidemiology</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81" y="1539876"/>
            <a:ext cx="7413065" cy="4872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16471" y="5414211"/>
            <a:ext cx="3523129" cy="1200329"/>
          </a:xfrm>
          <a:prstGeom prst="rect">
            <a:avLst/>
          </a:prstGeom>
          <a:solidFill>
            <a:schemeClr val="bg1">
              <a:lumMod val="75000"/>
              <a:lumOff val="25000"/>
            </a:schemeClr>
          </a:solidFill>
          <a:ln>
            <a:solidFill>
              <a:schemeClr val="bg1">
                <a:lumMod val="75000"/>
                <a:lumOff val="25000"/>
              </a:schemeClr>
            </a:solidFill>
          </a:ln>
        </p:spPr>
        <p:txBody>
          <a:bodyPr wrap="square" rtlCol="0">
            <a:spAutoFit/>
          </a:bodyPr>
          <a:lstStyle/>
          <a:p>
            <a:r>
              <a:rPr lang="en-US" b="1" dirty="0">
                <a:solidFill>
                  <a:srgbClr val="FFFFFF"/>
                </a:solidFill>
              </a:rPr>
              <a:t>Most recent data from surveillance network is 2016; early onset cases now down to 0.22 per 1000 live births</a:t>
            </a:r>
          </a:p>
        </p:txBody>
      </p:sp>
      <p:sp>
        <p:nvSpPr>
          <p:cNvPr id="6" name="Right Arrow 5"/>
          <p:cNvSpPr/>
          <p:nvPr/>
        </p:nvSpPr>
        <p:spPr>
          <a:xfrm flipH="1">
            <a:off x="8122023" y="5127340"/>
            <a:ext cx="1084730" cy="251012"/>
          </a:xfrm>
          <a:prstGeom prst="rightArrow">
            <a:avLst/>
          </a:prstGeom>
          <a:solidFill>
            <a:schemeClr val="bg1">
              <a:lumMod val="75000"/>
              <a:lumOff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3"/>
          </p:cNvCxnSpPr>
          <p:nvPr/>
        </p:nvCxnSpPr>
        <p:spPr>
          <a:xfrm>
            <a:off x="7862047" y="5252846"/>
            <a:ext cx="259976" cy="0"/>
          </a:xfrm>
          <a:prstGeom prst="line">
            <a:avLst/>
          </a:prstGeom>
          <a:ln w="571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6635" y="1825625"/>
            <a:ext cx="3595255" cy="4351338"/>
          </a:xfrm>
        </p:spPr>
        <p:txBody>
          <a:bodyPr/>
          <a:lstStyle/>
          <a:p>
            <a:r>
              <a:rPr lang="en-US" dirty="0">
                <a:solidFill>
                  <a:srgbClr val="FFFFFF"/>
                </a:solidFill>
              </a:rPr>
              <a:t>However, a lot of our clinical practices were developed when the risk of EOS was much higher</a:t>
            </a: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81" y="1539876"/>
            <a:ext cx="7413065" cy="4872762"/>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flipH="1">
            <a:off x="4686300" y="2967661"/>
            <a:ext cx="3876216" cy="251012"/>
          </a:xfrm>
          <a:prstGeom prst="rightArrow">
            <a:avLst/>
          </a:prstGeom>
          <a:solidFill>
            <a:schemeClr val="bg1">
              <a:lumMod val="75000"/>
              <a:lumOff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2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19" y="105352"/>
            <a:ext cx="10515600" cy="1325563"/>
          </a:xfrm>
        </p:spPr>
        <p:txBody>
          <a:bodyPr/>
          <a:lstStyle/>
          <a:p>
            <a:r>
              <a:rPr lang="en-US" b="1" dirty="0">
                <a:effectLst>
                  <a:outerShdw blurRad="38100" dist="38100" dir="2700000" algn="tl">
                    <a:srgbClr val="000000">
                      <a:alpha val="43137"/>
                    </a:srgbClr>
                  </a:outerShdw>
                </a:effectLst>
              </a:rPr>
              <a:t>Risk Factors</a:t>
            </a:r>
          </a:p>
        </p:txBody>
      </p:sp>
      <p:sp>
        <p:nvSpPr>
          <p:cNvPr id="3" name="Content Placeholder 2"/>
          <p:cNvSpPr>
            <a:spLocks noGrp="1"/>
          </p:cNvSpPr>
          <p:nvPr>
            <p:ph idx="1"/>
          </p:nvPr>
        </p:nvSpPr>
        <p:spPr>
          <a:xfrm>
            <a:off x="415635" y="1246908"/>
            <a:ext cx="11440391" cy="5288973"/>
          </a:xfrm>
        </p:spPr>
        <p:txBody>
          <a:bodyPr>
            <a:noAutofit/>
          </a:bodyPr>
          <a:lstStyle/>
          <a:p>
            <a:r>
              <a:rPr lang="en-US" sz="2400" dirty="0"/>
              <a:t>There are 4 risk factors for EOS</a:t>
            </a:r>
          </a:p>
          <a:p>
            <a:pPr marL="0" indent="0">
              <a:buNone/>
            </a:pPr>
            <a:endParaRPr lang="en-US" sz="1900" dirty="0"/>
          </a:p>
          <a:p>
            <a:pPr marL="914400" lvl="1" indent="-457200">
              <a:buFont typeface="+mj-lt"/>
              <a:buAutoNum type="arabicPeriod"/>
            </a:pPr>
            <a:r>
              <a:rPr lang="en-US" sz="1900" dirty="0"/>
              <a:t>Prematurity</a:t>
            </a:r>
            <a:r>
              <a:rPr lang="en-US" sz="1900" dirty="0">
                <a:solidFill>
                  <a:srgbClr val="FFFFFF"/>
                </a:solidFill>
              </a:rPr>
              <a:t> and low birth weight are major risk factors for EOS</a:t>
            </a:r>
          </a:p>
          <a:p>
            <a:pPr lvl="2"/>
            <a:r>
              <a:rPr lang="en-US" sz="1900" dirty="0">
                <a:solidFill>
                  <a:srgbClr val="FFFFFF"/>
                </a:solidFill>
              </a:rPr>
              <a:t>Infants &lt;1500 g are at 20-fold increased risk for EOS compared with term infants</a:t>
            </a:r>
          </a:p>
          <a:p>
            <a:pPr lvl="1"/>
            <a:endParaRPr lang="en-US" sz="1900" dirty="0">
              <a:solidFill>
                <a:srgbClr val="FFFFFF"/>
              </a:solidFill>
            </a:endParaRPr>
          </a:p>
          <a:p>
            <a:pPr marL="914400" lvl="1" indent="-457200">
              <a:buFont typeface="+mj-lt"/>
              <a:buAutoNum type="arabicPeriod" startAt="2"/>
            </a:pPr>
            <a:r>
              <a:rPr lang="en-US" sz="1900" dirty="0"/>
              <a:t>Chorioamnionitis</a:t>
            </a:r>
          </a:p>
          <a:p>
            <a:pPr lvl="2"/>
            <a:r>
              <a:rPr lang="en-US" sz="1900" dirty="0">
                <a:solidFill>
                  <a:srgbClr val="FFFFFF"/>
                </a:solidFill>
              </a:rPr>
              <a:t>Approximately 50% of EOS infants are born to mothers with </a:t>
            </a:r>
            <a:r>
              <a:rPr lang="en-US" sz="1900" dirty="0" err="1">
                <a:solidFill>
                  <a:srgbClr val="FFFFFF"/>
                </a:solidFill>
              </a:rPr>
              <a:t>chorio</a:t>
            </a:r>
            <a:endParaRPr lang="en-US" sz="1900" dirty="0">
              <a:solidFill>
                <a:srgbClr val="FFFFFF"/>
              </a:solidFill>
            </a:endParaRPr>
          </a:p>
          <a:p>
            <a:pPr lvl="2"/>
            <a:r>
              <a:rPr lang="en-US" sz="1900" dirty="0">
                <a:solidFill>
                  <a:srgbClr val="FFFFFF"/>
                </a:solidFill>
              </a:rPr>
              <a:t>Varying definitions of </a:t>
            </a:r>
            <a:r>
              <a:rPr lang="en-US" sz="1900" dirty="0" err="1">
                <a:solidFill>
                  <a:srgbClr val="FFFFFF"/>
                </a:solidFill>
              </a:rPr>
              <a:t>chorioamnionitis</a:t>
            </a:r>
            <a:r>
              <a:rPr lang="en-US" sz="1900" dirty="0">
                <a:solidFill>
                  <a:srgbClr val="FFFFFF"/>
                </a:solidFill>
              </a:rPr>
              <a:t>, but usually require maternal fever at a minimum</a:t>
            </a:r>
          </a:p>
          <a:p>
            <a:pPr lvl="2"/>
            <a:endParaRPr lang="en-US" sz="1900" dirty="0">
              <a:solidFill>
                <a:srgbClr val="FFFFFF"/>
              </a:solidFill>
            </a:endParaRPr>
          </a:p>
          <a:p>
            <a:pPr marL="914400" lvl="1" indent="-457200">
              <a:buFont typeface="+mj-lt"/>
              <a:buAutoNum type="arabicPeriod" startAt="3"/>
            </a:pPr>
            <a:r>
              <a:rPr lang="en-US" sz="1900" dirty="0"/>
              <a:t>Prolonged rupture of membranes</a:t>
            </a:r>
          </a:p>
          <a:p>
            <a:pPr lvl="2"/>
            <a:r>
              <a:rPr lang="en-US" sz="1900" dirty="0">
                <a:solidFill>
                  <a:srgbClr val="FFFFFF"/>
                </a:solidFill>
              </a:rPr>
              <a:t>Rupture &gt;18 hours is associated with increased risk for EOS, even in the absence of </a:t>
            </a:r>
            <a:r>
              <a:rPr lang="en-US" sz="1900" dirty="0" err="1">
                <a:solidFill>
                  <a:srgbClr val="FFFFFF"/>
                </a:solidFill>
              </a:rPr>
              <a:t>chorioamnionitis</a:t>
            </a:r>
            <a:endParaRPr lang="en-US" sz="1900" dirty="0">
              <a:solidFill>
                <a:srgbClr val="FFFFFF"/>
              </a:solidFill>
            </a:endParaRPr>
          </a:p>
          <a:p>
            <a:pPr lvl="2"/>
            <a:endParaRPr lang="en-US" sz="1900" dirty="0">
              <a:solidFill>
                <a:srgbClr val="FFFFFF"/>
              </a:solidFill>
            </a:endParaRPr>
          </a:p>
          <a:p>
            <a:pPr marL="914400" lvl="1" indent="-457200">
              <a:buFont typeface="+mj-lt"/>
              <a:buAutoNum type="arabicPeriod" startAt="4"/>
            </a:pPr>
            <a:r>
              <a:rPr lang="en-US" sz="1900" dirty="0"/>
              <a:t>Maternal GBS carriage </a:t>
            </a:r>
          </a:p>
          <a:p>
            <a:pPr lvl="2"/>
            <a:r>
              <a:rPr lang="en-US" sz="1900" dirty="0">
                <a:solidFill>
                  <a:srgbClr val="FFFFFF"/>
                </a:solidFill>
              </a:rPr>
              <a:t>This risk can be mitigated by universal screening and intrapartum antibiotic prophylaxis for GBS+ mothers</a:t>
            </a:r>
          </a:p>
          <a:p>
            <a:pPr lvl="1"/>
            <a:endParaRPr lang="en-US" sz="1900" dirty="0"/>
          </a:p>
          <a:p>
            <a:pPr lvl="1"/>
            <a:endParaRPr lang="en-US" sz="1900" dirty="0"/>
          </a:p>
        </p:txBody>
      </p:sp>
    </p:spTree>
    <p:extLst>
      <p:ext uri="{BB962C8B-B14F-4D97-AF65-F5344CB8AC3E}">
        <p14:creationId xmlns:p14="http://schemas.microsoft.com/office/powerpoint/2010/main" val="28697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Clinical Findings</a:t>
            </a:r>
          </a:p>
        </p:txBody>
      </p:sp>
      <p:sp>
        <p:nvSpPr>
          <p:cNvPr id="3" name="Content Placeholder 2"/>
          <p:cNvSpPr>
            <a:spLocks noGrp="1"/>
          </p:cNvSpPr>
          <p:nvPr>
            <p:ph idx="1"/>
          </p:nvPr>
        </p:nvSpPr>
        <p:spPr/>
        <p:txBody>
          <a:bodyPr/>
          <a:lstStyle/>
          <a:p>
            <a:r>
              <a:rPr lang="en-US" dirty="0">
                <a:solidFill>
                  <a:srgbClr val="FFFFFF"/>
                </a:solidFill>
              </a:rPr>
              <a:t>Clinical signs of EOS are very nonspecific</a:t>
            </a:r>
          </a:p>
          <a:p>
            <a:r>
              <a:rPr lang="en-US" dirty="0">
                <a:solidFill>
                  <a:srgbClr val="FFFFFF"/>
                </a:solidFill>
              </a:rPr>
              <a:t>Respiratory distress and temperature instability are the “most” common findings but are present in &lt;50% of infants</a:t>
            </a:r>
          </a:p>
          <a:p>
            <a:r>
              <a:rPr lang="en-US" dirty="0">
                <a:solidFill>
                  <a:srgbClr val="FFFFFF"/>
                </a:solidFill>
              </a:rPr>
              <a:t>Many non-infectious conditions mimic EOS, including transient tachypnea of the newborn, respiratory distress syndrome, pneumothorax, maternal anesthesia, being an infant of a diabetic mother, </a:t>
            </a:r>
            <a:r>
              <a:rPr lang="en-US" dirty="0" err="1">
                <a:solidFill>
                  <a:srgbClr val="FFFFFF"/>
                </a:solidFill>
              </a:rPr>
              <a:t>etc</a:t>
            </a:r>
            <a:r>
              <a:rPr lang="en-US" dirty="0">
                <a:solidFill>
                  <a:srgbClr val="FFFFFF"/>
                </a:solidFill>
              </a:rPr>
              <a:t>, </a:t>
            </a:r>
            <a:r>
              <a:rPr lang="en-US" dirty="0" err="1">
                <a:solidFill>
                  <a:srgbClr val="FFFFFF"/>
                </a:solidFill>
              </a:rPr>
              <a:t>etc</a:t>
            </a:r>
            <a:r>
              <a:rPr lang="en-US" dirty="0">
                <a:solidFill>
                  <a:srgbClr val="FFFFFF"/>
                </a:solidFill>
              </a:rPr>
              <a:t>…</a:t>
            </a:r>
          </a:p>
        </p:txBody>
      </p:sp>
    </p:spTree>
    <p:extLst>
      <p:ext uri="{BB962C8B-B14F-4D97-AF65-F5344CB8AC3E}">
        <p14:creationId xmlns:p14="http://schemas.microsoft.com/office/powerpoint/2010/main" val="1137028276"/>
      </p:ext>
    </p:extLst>
  </p:cSld>
  <p:clrMapOvr>
    <a:masterClrMapping/>
  </p:clrMapOvr>
</p:sld>
</file>

<file path=ppt/theme/theme1.xml><?xml version="1.0" encoding="utf-8"?>
<a:theme xmlns:a="http://schemas.openxmlformats.org/drawingml/2006/main" name="Office Theme">
  <a:themeElements>
    <a:clrScheme name="Pablo 1">
      <a:dk1>
        <a:srgbClr val="FFFF00"/>
      </a:dk1>
      <a:lt1>
        <a:srgbClr val="002060"/>
      </a:lt1>
      <a:dk2>
        <a:srgbClr val="002060"/>
      </a:dk2>
      <a:lt2>
        <a:srgbClr val="FFFF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2069</Words>
  <Application>Microsoft Office PowerPoint</Application>
  <PresentationFormat>Widescreen</PresentationFormat>
  <Paragraphs>176</Paragraphs>
  <Slides>39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39</vt:i4>
      </vt:variant>
    </vt:vector>
  </HeadingPairs>
  <TitlesOfParts>
    <vt:vector size="41" baseType="lpstr">
      <vt:lpstr>Arial</vt:lpstr>
      <vt:lpstr>Office Theme</vt:lpstr>
      <vt:lpstr>A Quantitative Approach to  Early-Onset Sepsis</vt:lpstr>
      <vt:lpstr>Objectives</vt:lpstr>
      <vt:lpstr>Definition</vt:lpstr>
      <vt:lpstr>Epidemiology</vt:lpstr>
      <vt:lpstr>Epidemiology</vt:lpstr>
      <vt:lpstr>GBS Epidemiology</vt:lpstr>
      <vt:lpstr>PowerPoint Presentation</vt:lpstr>
      <vt:lpstr>Risk Factors</vt:lpstr>
      <vt:lpstr>Clinical Findings</vt:lpstr>
      <vt:lpstr>Clinical Findings</vt:lpstr>
      <vt:lpstr>Diagnosis</vt:lpstr>
      <vt:lpstr>Blood culture sensitivity</vt:lpstr>
      <vt:lpstr>Ultra-low colony-count sepsis?</vt:lpstr>
      <vt:lpstr>PowerPoint Presentation</vt:lpstr>
      <vt:lpstr>Ancillary Lab Tests</vt:lpstr>
      <vt:lpstr>Ancillary Lab Tests</vt:lpstr>
      <vt:lpstr>Ancillary Lab Tests</vt:lpstr>
      <vt:lpstr>Treatment</vt:lpstr>
      <vt:lpstr>Needle in the Haystack</vt:lpstr>
      <vt:lpstr>Needle in the Haystack –  Respiratory distress</vt:lpstr>
      <vt:lpstr>Needle in the Haystack</vt:lpstr>
      <vt:lpstr>PowerPoint Presentation</vt:lpstr>
      <vt:lpstr>Needle in the Haystack – Chorioamnionitis</vt:lpstr>
      <vt:lpstr>Review</vt:lpstr>
      <vt:lpstr>Sepsis calculator</vt:lpstr>
      <vt:lpstr>PowerPoint Presentation</vt:lpstr>
      <vt:lpstr>Example #1 – The sick newborn</vt:lpstr>
      <vt:lpstr>Example #1 – The sick newborn</vt:lpstr>
      <vt:lpstr>PowerPoint Presentation</vt:lpstr>
      <vt:lpstr>Example #2 – The equivocal newborn</vt:lpstr>
      <vt:lpstr>Example #2 – The equivocal newborn</vt:lpstr>
      <vt:lpstr>PowerPoint Presentation</vt:lpstr>
      <vt:lpstr>Example #3 – The well-appearing newborn</vt:lpstr>
      <vt:lpstr>Example #3 – The well-appearing newborn</vt:lpstr>
      <vt:lpstr>PowerPoint Presentation</vt:lpstr>
      <vt:lpstr>Safety of the sepsis calculator</vt:lpstr>
      <vt:lpstr>Safety of the sepsis calculator</vt:lpstr>
      <vt:lpstr>Suggested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Stewardship in the UHS NICU –  Update and PDSA cycle #2</dc:title>
  <dc:creator>Cantey, Joseph B</dc:creator>
  <cp:lastModifiedBy>Joseph Cantey</cp:lastModifiedBy>
  <cp:revision>48</cp:revision>
  <dcterms:created xsi:type="dcterms:W3CDTF">2018-09-04T16:57:08Z</dcterms:created>
  <dcterms:modified xsi:type="dcterms:W3CDTF">2023-01-26T16:24:24Z</dcterms:modified>
</cp:coreProperties>
</file>