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330" r:id="rId4"/>
    <p:sldId id="329" r:id="rId5"/>
    <p:sldId id="33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11" r:id="rId14"/>
    <p:sldId id="333" r:id="rId15"/>
    <p:sldId id="301" r:id="rId16"/>
    <p:sldId id="303" r:id="rId17"/>
    <p:sldId id="304" r:id="rId18"/>
    <p:sldId id="305" r:id="rId19"/>
    <p:sldId id="306" r:id="rId20"/>
    <p:sldId id="307" r:id="rId21"/>
    <p:sldId id="309" r:id="rId22"/>
    <p:sldId id="308" r:id="rId23"/>
    <p:sldId id="310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23" r:id="rId32"/>
    <p:sldId id="319" r:id="rId33"/>
    <p:sldId id="320" r:id="rId34"/>
    <p:sldId id="321" r:id="rId35"/>
    <p:sldId id="322" r:id="rId36"/>
    <p:sldId id="332" r:id="rId37"/>
    <p:sldId id="324" r:id="rId38"/>
    <p:sldId id="325" r:id="rId39"/>
    <p:sldId id="326" r:id="rId40"/>
    <p:sldId id="327" r:id="rId41"/>
    <p:sldId id="328" r:id="rId42"/>
    <p:sldId id="29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99678C-5E07-4169-8564-07A2E64B05A7}">
          <p14:sldIdLst>
            <p14:sldId id="256"/>
            <p14:sldId id="291"/>
            <p14:sldId id="330"/>
            <p14:sldId id="329"/>
            <p14:sldId id="331"/>
            <p14:sldId id="293"/>
            <p14:sldId id="294"/>
            <p14:sldId id="295"/>
            <p14:sldId id="296"/>
            <p14:sldId id="297"/>
            <p14:sldId id="298"/>
            <p14:sldId id="299"/>
            <p14:sldId id="311"/>
            <p14:sldId id="333"/>
            <p14:sldId id="301"/>
            <p14:sldId id="303"/>
            <p14:sldId id="304"/>
            <p14:sldId id="305"/>
            <p14:sldId id="306"/>
            <p14:sldId id="307"/>
            <p14:sldId id="309"/>
            <p14:sldId id="308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23"/>
            <p14:sldId id="319"/>
            <p14:sldId id="320"/>
            <p14:sldId id="321"/>
            <p14:sldId id="322"/>
            <p14:sldId id="332"/>
            <p14:sldId id="324"/>
            <p14:sldId id="325"/>
            <p14:sldId id="326"/>
            <p14:sldId id="327"/>
            <p14:sldId id="328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5B82E"/>
    <a:srgbClr val="5A6E5A"/>
    <a:srgbClr val="FFFF00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857" autoAdjust="0"/>
  </p:normalViewPr>
  <p:slideViewPr>
    <p:cSldViewPr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D9D070-4FF5-4614-AB96-D4B5D9EECFEA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87F7D8-5C9A-45BE-B146-221E4139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C674C-4BE1-441E-854C-29084F9DCDD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96DC-6DA8-4F65-B537-B82E3E1736E8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EA10-6019-49E8-9D09-75C28766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4AA2-D215-451B-B0EF-70B8B350DC95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C210-57A3-4218-9CCA-3F69C355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067A-B005-44D6-B8FC-E4763EC0437E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9879-C7E2-494A-8E91-50DACBB7D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FA1D-3F1A-46DE-BDFF-F4CBAA369E5C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1076-02FB-4E8A-94B7-E2EBC440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8E7D-5306-4CB2-8AF1-C3424AF6942D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C5DB-705D-4D96-AE0C-4F970B97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F13D-4CC7-4EA1-A822-3E94CF200244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2E6C-C142-4696-ADB0-3673E3130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EC0C-2530-4959-B107-A08373B95D22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29B6-640A-4C2C-B4CA-EEBCBEF7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9F53-B80A-4816-A40A-C42E32DC3992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A9FD-BA30-4FAE-9FA0-DABF3D13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D23F-F99C-4C44-81C2-6BE94FC5682C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C352-1C61-4440-8DEE-CFD1E8704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C7E2-69F4-41C0-9994-10333B311B59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61F5-595D-489A-BE93-A5CC9D59D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8C01-00CD-4624-BBFC-0EB13FAF46A3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8A73-D035-4A2D-8690-27849DAB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E72B12-E09A-4B91-A378-153C76596108}" type="datetimeFigureOut">
              <a:rPr lang="en-US"/>
              <a:pPr>
                <a:defRPr/>
              </a:pPr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DF2FC-0BFB-42F4-A6BD-A22D44D82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com/url?sa=i&amp;rct=j&amp;q=&amp;esrc=s&amp;source=images&amp;cd=&amp;cad=rja&amp;uact=8&amp;ved=0ahUKEwilt_z7uO_SAhUG5IMKHQn-B1MQjRwIBw&amp;url=https://blogs.uthscsa.edu/rebranding/&amp;bvm=bv.150729734,d.cGw&amp;psig=AFQjCNEfLHBR8oTSVjCzrH1mEWNaIsEm0w&amp;ust=1490455338174541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Something Old, Something New: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Congenital Syphilis in the 21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Century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J.B. Cantey, MD, MPH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5F83-3607-4F1A-8D69-AE0CE613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3361D-E8AE-4902-8C84-F19045B69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 fetuses are asymptomatic initially, but over time will develop: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Hepatomegaly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Splenomegaly</a:t>
            </a:r>
          </a:p>
          <a:p>
            <a:pPr lvl="1"/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Placentomegaly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Polyhydramnios</a:t>
            </a:r>
          </a:p>
          <a:p>
            <a:pPr lvl="1"/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Ascities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/Hydrops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Vasculitis manifesting as abnormal dopplers</a:t>
            </a:r>
          </a:p>
          <a:p>
            <a:pPr lvl="1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findings can correct with treatment and disappear in the opposite order</a:t>
            </a:r>
          </a:p>
        </p:txBody>
      </p:sp>
    </p:spTree>
    <p:extLst>
      <p:ext uri="{BB962C8B-B14F-4D97-AF65-F5344CB8AC3E}">
        <p14:creationId xmlns:p14="http://schemas.microsoft.com/office/powerpoint/2010/main" val="33058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81F6B-FF71-4D08-9D7B-EBD18EB8F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10205"/>
            <a:ext cx="7467600" cy="64375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BF73DC-242E-42C9-A0CC-9A99F85AA823}"/>
              </a:ext>
            </a:extLst>
          </p:cNvPr>
          <p:cNvCxnSpPr/>
          <p:nvPr/>
        </p:nvCxnSpPr>
        <p:spPr>
          <a:xfrm flipV="1">
            <a:off x="2895600" y="1295400"/>
            <a:ext cx="0" cy="464820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811812-9F62-4E47-965A-581CB7CDE24E}"/>
              </a:ext>
            </a:extLst>
          </p:cNvPr>
          <p:cNvSpPr txBox="1"/>
          <p:nvPr/>
        </p:nvSpPr>
        <p:spPr>
          <a:xfrm>
            <a:off x="3048000" y="137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Adequate treatment – 28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F025A-B169-4C3F-9FEC-D0EF8EDDBAFE}"/>
              </a:ext>
            </a:extLst>
          </p:cNvPr>
          <p:cNvSpPr txBox="1"/>
          <p:nvPr/>
        </p:nvSpPr>
        <p:spPr>
          <a:xfrm>
            <a:off x="5638800" y="2895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Rac</a:t>
            </a:r>
            <a:r>
              <a:rPr lang="en-US" b="1" dirty="0">
                <a:solidFill>
                  <a:srgbClr val="000000"/>
                </a:solidFill>
              </a:rPr>
              <a:t> et al, AJOG 2014</a:t>
            </a:r>
          </a:p>
        </p:txBody>
      </p:sp>
    </p:spTree>
    <p:extLst>
      <p:ext uri="{BB962C8B-B14F-4D97-AF65-F5344CB8AC3E}">
        <p14:creationId xmlns:p14="http://schemas.microsoft.com/office/powerpoint/2010/main" val="4875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D965-64EC-416B-A037-D5D6D316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0252-B5BD-49EF-A2E0-C6B472C8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(osseous lesions)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Liver, spleen, lymph nodes (hepatosplenomegaly)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marrow (anemia and thrombocytopenia)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(neurosyphilis)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Lungs (pneumonia alba)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Kidneys, intestines may also be infected</a:t>
            </a:r>
          </a:p>
        </p:txBody>
      </p:sp>
    </p:spTree>
    <p:extLst>
      <p:ext uri="{BB962C8B-B14F-4D97-AF65-F5344CB8AC3E}">
        <p14:creationId xmlns:p14="http://schemas.microsoft.com/office/powerpoint/2010/main" val="36176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CE60-0419-422D-9784-E8B8A2E4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DCD2-F26F-43BE-AED0-6E257C80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Abortion/Stillbirth (up to 30-40%)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22% from 2017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2018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Prematurity +/- congenital syphilis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Liveborn infants present in three categories: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(~80%)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Nonspecific but common (~15%)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but rare (~5%)</a:t>
            </a:r>
          </a:p>
          <a:p>
            <a:pPr lvl="1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D314-109E-4AD7-BFDA-C55F9693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</p:txBody>
      </p:sp>
      <p:pic>
        <p:nvPicPr>
          <p:cNvPr id="1026" name="Picture 2" descr="Mom and Her Tiny Newborn Stock Footage Video (100% Royalty-free) 15064033 |  Shutterstock">
            <a:extLst>
              <a:ext uri="{FF2B5EF4-FFF2-40B4-BE49-F238E27FC236}">
                <a16:creationId xmlns:a16="http://schemas.microsoft.com/office/drawing/2014/main" id="{25356D38-F40B-4EF5-AD6C-B0DB7BDA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2057400"/>
            <a:ext cx="6496050" cy="36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50A0A-B21A-4124-A55D-D398CFA08BA8}"/>
              </a:ext>
            </a:extLst>
          </p:cNvPr>
          <p:cNvSpPr txBox="1"/>
          <p:nvPr/>
        </p:nvSpPr>
        <p:spPr>
          <a:xfrm>
            <a:off x="35052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276743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49A1-F47A-4E05-B5EA-D45A60CD2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Hepatosplenomegaly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CF12C1-218B-484A-BBAC-25E40B55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</p:txBody>
      </p:sp>
      <p:pic>
        <p:nvPicPr>
          <p:cNvPr id="3074" name="Picture 2" descr="https://www.consultant360.com/sites/2018.consultant360.com/files/transfer/Screen_Shot_2015-09-16_at_1.28.50_PM.png">
            <a:extLst>
              <a:ext uri="{FF2B5EF4-FFF2-40B4-BE49-F238E27FC236}">
                <a16:creationId xmlns:a16="http://schemas.microsoft.com/office/drawing/2014/main" id="{FADED0C9-2D5A-4422-99A9-D923124EB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790" y="2667000"/>
            <a:ext cx="660442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2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49A1-F47A-4E05-B5EA-D45A60CD2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Jaundice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CF12C1-218B-484A-BBAC-25E40B55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</p:txBody>
      </p:sp>
      <p:pic>
        <p:nvPicPr>
          <p:cNvPr id="3074" name="Picture 2" descr="https://www.consultant360.com/sites/2018.consultant360.com/files/transfer/Screen_Shot_2015-09-16_at_1.28.50_PM.png">
            <a:extLst>
              <a:ext uri="{FF2B5EF4-FFF2-40B4-BE49-F238E27FC236}">
                <a16:creationId xmlns:a16="http://schemas.microsoft.com/office/drawing/2014/main" id="{FADED0C9-2D5A-4422-99A9-D923124EB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790" y="2667000"/>
            <a:ext cx="660442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5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49A1-F47A-4E05-B5EA-D45A60CD2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Rash (maculopapular, peeling, or bullous)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CF12C1-218B-484A-BBAC-25E40B55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</p:txBody>
      </p:sp>
      <p:pic>
        <p:nvPicPr>
          <p:cNvPr id="4098" name="Picture 2" descr="https://www.consultant360.com/sites/2018.consultant360.com/files/transfer/Screen_Shot_2015-09-16_at_1.28.50_PM.png">
            <a:extLst>
              <a:ext uri="{FF2B5EF4-FFF2-40B4-BE49-F238E27FC236}">
                <a16:creationId xmlns:a16="http://schemas.microsoft.com/office/drawing/2014/main" id="{69AEF297-90B0-4B56-96D1-FAB8E9834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8156" y="4626926"/>
            <a:ext cx="3109207" cy="19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ngenital syphilis hepatomegaly">
            <a:extLst>
              <a:ext uri="{FF2B5EF4-FFF2-40B4-BE49-F238E27FC236}">
                <a16:creationId xmlns:a16="http://schemas.microsoft.com/office/drawing/2014/main" id="{DA06815F-99B9-4D5B-AFEB-BBCFB54D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491" y="2543810"/>
            <a:ext cx="3109206" cy="19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>
            <a:extLst>
              <a:ext uri="{FF2B5EF4-FFF2-40B4-BE49-F238E27FC236}">
                <a16:creationId xmlns:a16="http://schemas.microsoft.com/office/drawing/2014/main" id="{A69810A1-30E9-4B3F-A374-770DED0A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81669"/>
            <a:ext cx="2129500" cy="24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lueberry muffin rash">
            <a:extLst>
              <a:ext uri="{FF2B5EF4-FFF2-40B4-BE49-F238E27FC236}">
                <a16:creationId xmlns:a16="http://schemas.microsoft.com/office/drawing/2014/main" id="{7ED20E7F-06F2-4F87-9DE3-4427A338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12" y="2433082"/>
            <a:ext cx="2982398" cy="19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blueberry muffin rash">
            <a:extLst>
              <a:ext uri="{FF2B5EF4-FFF2-40B4-BE49-F238E27FC236}">
                <a16:creationId xmlns:a16="http://schemas.microsoft.com/office/drawing/2014/main" id="{43259A1D-3F89-4980-86C1-857BA4F4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006" y="4607098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blueberry muffin rash">
            <a:extLst>
              <a:ext uri="{FF2B5EF4-FFF2-40B4-BE49-F238E27FC236}">
                <a16:creationId xmlns:a16="http://schemas.microsoft.com/office/drawing/2014/main" id="{13C65B29-759E-4330-A06B-A3C90D68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12" y="2445354"/>
            <a:ext cx="37582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9AE9-9452-470F-9935-CF0FE85EB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 restriction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5CAA06-D4F6-40C3-8AD3-D64BDBCE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</p:txBody>
      </p:sp>
      <p:pic>
        <p:nvPicPr>
          <p:cNvPr id="6146" name="Picture 2" descr="Image result for iugr">
            <a:extLst>
              <a:ext uri="{FF2B5EF4-FFF2-40B4-BE49-F238E27FC236}">
                <a16:creationId xmlns:a16="http://schemas.microsoft.com/office/drawing/2014/main" id="{26DFF69C-CAEE-4B71-8F3A-D04107DA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263" y="2268537"/>
            <a:ext cx="5307473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8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2FAD-F39C-47ED-948F-388E3AFA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04800"/>
            <a:ext cx="90678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 -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E40FA-D751-4E0B-AEA1-C8E680C9E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Osteochondritis, periostitis</a:t>
            </a:r>
          </a:p>
        </p:txBody>
      </p:sp>
      <p:pic>
        <p:nvPicPr>
          <p:cNvPr id="7170" name="Picture 2" descr="Image result for metaphyseal lucencies syphilis">
            <a:extLst>
              <a:ext uri="{FF2B5EF4-FFF2-40B4-BE49-F238E27FC236}">
                <a16:creationId xmlns:a16="http://schemas.microsoft.com/office/drawing/2014/main" id="{D7BA72B4-EE49-41FA-993B-78638E68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629483"/>
            <a:ext cx="4834339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etaphyseal lucencies syphilis">
            <a:extLst>
              <a:ext uri="{FF2B5EF4-FFF2-40B4-BE49-F238E27FC236}">
                <a16:creationId xmlns:a16="http://schemas.microsoft.com/office/drawing/2014/main" id="{B90DE658-0DAC-4A10-82E2-8F78BDCEB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3415" y="2461014"/>
            <a:ext cx="3223385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C27C511-7A39-4B04-879B-223FA52B0953}"/>
              </a:ext>
            </a:extLst>
          </p:cNvPr>
          <p:cNvSpPr/>
          <p:nvPr/>
        </p:nvSpPr>
        <p:spPr>
          <a:xfrm>
            <a:off x="4114800" y="3886200"/>
            <a:ext cx="228600" cy="685800"/>
          </a:xfrm>
          <a:prstGeom prst="triangle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0A8A-E8CB-4A24-BA97-2538F381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19EE-A958-42EE-ADA1-FB08913F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manifestations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management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management</a:t>
            </a:r>
          </a:p>
        </p:txBody>
      </p:sp>
      <p:pic>
        <p:nvPicPr>
          <p:cNvPr id="1026" name="Picture 2" descr="Image result for darkfield microscopy treponema">
            <a:extLst>
              <a:ext uri="{FF2B5EF4-FFF2-40B4-BE49-F238E27FC236}">
                <a16:creationId xmlns:a16="http://schemas.microsoft.com/office/drawing/2014/main" id="{0ED1CFAF-3E38-4BB1-AE9C-982BBDE7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027237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8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48026-4E58-4DC2-BF7F-A7674E5F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Snuffles (hemorrhagic rhinitis)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54320C-387A-4B0E-8DCF-3210A119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 - Specific</a:t>
            </a:r>
          </a:p>
        </p:txBody>
      </p:sp>
      <p:pic>
        <p:nvPicPr>
          <p:cNvPr id="8194" name="Picture 2" descr="Image result for syphilis snuffles">
            <a:extLst>
              <a:ext uri="{FF2B5EF4-FFF2-40B4-BE49-F238E27FC236}">
                <a16:creationId xmlns:a16="http://schemas.microsoft.com/office/drawing/2014/main" id="{F9B2055D-91F7-481C-9B8B-CAFA3F15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611729"/>
            <a:ext cx="2362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yphilis snuffles">
            <a:extLst>
              <a:ext uri="{FF2B5EF4-FFF2-40B4-BE49-F238E27FC236}">
                <a16:creationId xmlns:a16="http://schemas.microsoft.com/office/drawing/2014/main" id="{CD20A9EE-7732-4CB3-99F2-FA83B529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654592"/>
            <a:ext cx="26670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2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9C9E-411B-4744-B2AC-FB8E689BC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Neurosyphilis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asymptomatic but can be identified with laboratory testing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present, symptoms can include: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 nerve palsies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Irritability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Bulging fontanelle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FCB7B-12FA-4414-A473-1015041F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Manifestations - Specific</a:t>
            </a:r>
          </a:p>
        </p:txBody>
      </p:sp>
    </p:spTree>
    <p:extLst>
      <p:ext uri="{BB962C8B-B14F-4D97-AF65-F5344CB8AC3E}">
        <p14:creationId xmlns:p14="http://schemas.microsoft.com/office/powerpoint/2010/main" val="295741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FB5B-DE5F-4746-B649-1207E1EC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Laboratory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06429-F0A7-4EE5-8D2B-2A280858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Thrombocytopenia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Coombs-negative hemolytic anemia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(↑ ALT/AST)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Cholestasis (↑ Direct bilirubin)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– VDRL+, elevated protein and WBC (mononuclear/aseptic meningitis)</a:t>
            </a:r>
          </a:p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4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0CF8-D6A3-4764-B5DC-8B22802A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Maternal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9BF0-EE6C-40E2-B3AC-ABCCC4BD9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Health and Safety Code § 81.090 requires syphilis testing at: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prenatal visit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trimester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pPr lvl="1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nontreponemal (RPR, VDRL) and treponemal (EIA, TPPA, FTA-ABS) testing</a:t>
            </a:r>
          </a:p>
        </p:txBody>
      </p:sp>
    </p:spTree>
    <p:extLst>
      <p:ext uri="{BB962C8B-B14F-4D97-AF65-F5344CB8AC3E}">
        <p14:creationId xmlns:p14="http://schemas.microsoft.com/office/powerpoint/2010/main" val="305829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2A96-0C5E-4691-AFB5-9FF85ECA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Maternal Screening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33730-D4DF-408B-B38A-7E96FB78A206}"/>
              </a:ext>
            </a:extLst>
          </p:cNvPr>
          <p:cNvSpPr txBox="1"/>
          <p:nvPr/>
        </p:nvSpPr>
        <p:spPr>
          <a:xfrm>
            <a:off x="1333500" y="2357535"/>
            <a:ext cx="1371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RPR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1DC5E5-96A5-43A5-9869-FE5317CA7EBD}"/>
              </a:ext>
            </a:extLst>
          </p:cNvPr>
          <p:cNvCxnSpPr>
            <a:stCxn id="4" idx="2"/>
          </p:cNvCxnSpPr>
          <p:nvPr/>
        </p:nvCxnSpPr>
        <p:spPr>
          <a:xfrm flipH="1">
            <a:off x="1333500" y="2738535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748DB-256E-4860-A188-DC491487340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019300" y="2738535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D643E3-FF6E-4F54-8CFC-144FCBFB8414}"/>
              </a:ext>
            </a:extLst>
          </p:cNvPr>
          <p:cNvSpPr txBox="1"/>
          <p:nvPr/>
        </p:nvSpPr>
        <p:spPr>
          <a:xfrm>
            <a:off x="762000" y="3429000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syphilis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87043-C7BB-40A8-9891-262EBD564EEE}"/>
              </a:ext>
            </a:extLst>
          </p:cNvPr>
          <p:cNvSpPr txBox="1"/>
          <p:nvPr/>
        </p:nvSpPr>
        <p:spPr>
          <a:xfrm>
            <a:off x="2133600" y="34290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B779AD-8243-4E38-B1DA-CDCA0F65DBF3}"/>
              </a:ext>
            </a:extLst>
          </p:cNvPr>
          <p:cNvCxnSpPr/>
          <p:nvPr/>
        </p:nvCxnSpPr>
        <p:spPr>
          <a:xfrm flipH="1">
            <a:off x="2019300" y="3814665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4CB53E-0E2B-44BF-8D50-524D32755F41}"/>
              </a:ext>
            </a:extLst>
          </p:cNvPr>
          <p:cNvCxnSpPr>
            <a:cxnSpLocks/>
          </p:cNvCxnSpPr>
          <p:nvPr/>
        </p:nvCxnSpPr>
        <p:spPr>
          <a:xfrm>
            <a:off x="2705100" y="3814665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8973D0-61A6-4F4E-A92F-46580DE0D2E1}"/>
              </a:ext>
            </a:extLst>
          </p:cNvPr>
          <p:cNvSpPr txBox="1"/>
          <p:nvPr/>
        </p:nvSpPr>
        <p:spPr>
          <a:xfrm>
            <a:off x="1447800" y="4525962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syphilis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546F56-2D3E-412C-AF6F-057EFF329B77}"/>
              </a:ext>
            </a:extLst>
          </p:cNvPr>
          <p:cNvSpPr txBox="1"/>
          <p:nvPr/>
        </p:nvSpPr>
        <p:spPr>
          <a:xfrm>
            <a:off x="2819400" y="4525962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Syphilis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84A4C1-5209-4D14-8803-5D495FDADE77}"/>
              </a:ext>
            </a:extLst>
          </p:cNvPr>
          <p:cNvSpPr txBox="1"/>
          <p:nvPr/>
        </p:nvSpPr>
        <p:spPr>
          <a:xfrm>
            <a:off x="6207969" y="16002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F66C47-FD43-4783-8504-922E9A93ED9B}"/>
              </a:ext>
            </a:extLst>
          </p:cNvPr>
          <p:cNvCxnSpPr/>
          <p:nvPr/>
        </p:nvCxnSpPr>
        <p:spPr>
          <a:xfrm flipH="1">
            <a:off x="6093667" y="1986951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C92F86-5A26-4EBB-BFA1-3D746C13A3CC}"/>
              </a:ext>
            </a:extLst>
          </p:cNvPr>
          <p:cNvCxnSpPr>
            <a:cxnSpLocks/>
          </p:cNvCxnSpPr>
          <p:nvPr/>
        </p:nvCxnSpPr>
        <p:spPr>
          <a:xfrm>
            <a:off x="6779467" y="1986951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1A09D7-6FDB-4CE5-B0EE-A9D526113A7D}"/>
              </a:ext>
            </a:extLst>
          </p:cNvPr>
          <p:cNvSpPr txBox="1"/>
          <p:nvPr/>
        </p:nvSpPr>
        <p:spPr>
          <a:xfrm>
            <a:off x="5522167" y="2689067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syphilis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6109EF-934F-42E3-919B-087518C6774F}"/>
              </a:ext>
            </a:extLst>
          </p:cNvPr>
          <p:cNvSpPr txBox="1"/>
          <p:nvPr/>
        </p:nvSpPr>
        <p:spPr>
          <a:xfrm>
            <a:off x="6893767" y="2689067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RPR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330E0D-3A60-4499-8844-2A42320FF991}"/>
              </a:ext>
            </a:extLst>
          </p:cNvPr>
          <p:cNvCxnSpPr/>
          <p:nvPr/>
        </p:nvCxnSpPr>
        <p:spPr>
          <a:xfrm flipH="1">
            <a:off x="6779467" y="3074732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A4142A-8B36-4287-8DF1-380BCA06ABD4}"/>
              </a:ext>
            </a:extLst>
          </p:cNvPr>
          <p:cNvCxnSpPr>
            <a:cxnSpLocks/>
          </p:cNvCxnSpPr>
          <p:nvPr/>
        </p:nvCxnSpPr>
        <p:spPr>
          <a:xfrm>
            <a:off x="7465267" y="3074732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6CD680-23E1-4135-85BA-4FA17BE408AB}"/>
              </a:ext>
            </a:extLst>
          </p:cNvPr>
          <p:cNvSpPr txBox="1"/>
          <p:nvPr/>
        </p:nvSpPr>
        <p:spPr>
          <a:xfrm>
            <a:off x="5522167" y="3792994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DISCORDANT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D1DBA-317C-48C7-8DC8-00A8FDDE4267}"/>
              </a:ext>
            </a:extLst>
          </p:cNvPr>
          <p:cNvSpPr txBox="1"/>
          <p:nvPr/>
        </p:nvSpPr>
        <p:spPr>
          <a:xfrm>
            <a:off x="7579567" y="3772648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Syphilis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11116C-E0DA-4D96-9DCB-4ADB9786FAAA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436567" y="4162326"/>
            <a:ext cx="0" cy="52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94CA708-45F3-4F61-9E7D-9CA01A00808E}"/>
              </a:ext>
            </a:extLst>
          </p:cNvPr>
          <p:cNvSpPr txBox="1"/>
          <p:nvPr/>
        </p:nvSpPr>
        <p:spPr>
          <a:xfrm>
            <a:off x="5865067" y="4690275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TPPA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1CEC31-84CB-42C4-918F-1CC35467EEB8}"/>
              </a:ext>
            </a:extLst>
          </p:cNvPr>
          <p:cNvCxnSpPr/>
          <p:nvPr/>
        </p:nvCxnSpPr>
        <p:spPr>
          <a:xfrm flipH="1">
            <a:off x="5750767" y="5075940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148CCE-AC39-4278-A34D-9EEFAF8E3CEA}"/>
              </a:ext>
            </a:extLst>
          </p:cNvPr>
          <p:cNvCxnSpPr>
            <a:cxnSpLocks/>
          </p:cNvCxnSpPr>
          <p:nvPr/>
        </p:nvCxnSpPr>
        <p:spPr>
          <a:xfrm>
            <a:off x="6436567" y="5075940"/>
            <a:ext cx="685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A88520-3487-443B-A94C-3C9AFEFA9763}"/>
              </a:ext>
            </a:extLst>
          </p:cNvPr>
          <p:cNvSpPr txBox="1"/>
          <p:nvPr/>
        </p:nvSpPr>
        <p:spPr>
          <a:xfrm>
            <a:off x="5179267" y="5779344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syphilis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4AE01D-0328-44C0-B969-4968E23FC597}"/>
              </a:ext>
            </a:extLst>
          </p:cNvPr>
          <p:cNvSpPr txBox="1"/>
          <p:nvPr/>
        </p:nvSpPr>
        <p:spPr>
          <a:xfrm>
            <a:off x="6550867" y="5779344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Syphilis</a:t>
            </a:r>
          </a:p>
        </p:txBody>
      </p:sp>
      <p:sp>
        <p:nvSpPr>
          <p:cNvPr id="9217" name="TextBox 9216">
            <a:extLst>
              <a:ext uri="{FF2B5EF4-FFF2-40B4-BE49-F238E27FC236}">
                <a16:creationId xmlns:a16="http://schemas.microsoft.com/office/drawing/2014/main" id="{1E6AB65E-EAC2-4237-AACA-308CA2B9FCE5}"/>
              </a:ext>
            </a:extLst>
          </p:cNvPr>
          <p:cNvSpPr txBox="1"/>
          <p:nvPr/>
        </p:nvSpPr>
        <p:spPr>
          <a:xfrm>
            <a:off x="2286000" y="277258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E8E363-A48F-464D-AE28-FF109792A949}"/>
              </a:ext>
            </a:extLst>
          </p:cNvPr>
          <p:cNvSpPr txBox="1"/>
          <p:nvPr/>
        </p:nvSpPr>
        <p:spPr>
          <a:xfrm>
            <a:off x="3048000" y="384818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58CD5C-0DD4-44F4-8F35-F973B8B55E60}"/>
              </a:ext>
            </a:extLst>
          </p:cNvPr>
          <p:cNvSpPr txBox="1"/>
          <p:nvPr/>
        </p:nvSpPr>
        <p:spPr>
          <a:xfrm>
            <a:off x="7118091" y="203200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AB8119-1865-462A-B5C0-E6DB0A4E8CEE}"/>
              </a:ext>
            </a:extLst>
          </p:cNvPr>
          <p:cNvSpPr txBox="1"/>
          <p:nvPr/>
        </p:nvSpPr>
        <p:spPr>
          <a:xfrm>
            <a:off x="7846267" y="316069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814A63-2E9D-479D-B662-398EB6E3B0F0}"/>
              </a:ext>
            </a:extLst>
          </p:cNvPr>
          <p:cNvSpPr txBox="1"/>
          <p:nvPr/>
        </p:nvSpPr>
        <p:spPr>
          <a:xfrm>
            <a:off x="6779467" y="514671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271560-B537-4C73-A8C1-1F0C51E88A54}"/>
              </a:ext>
            </a:extLst>
          </p:cNvPr>
          <p:cNvSpPr txBox="1"/>
          <p:nvPr/>
        </p:nvSpPr>
        <p:spPr>
          <a:xfrm>
            <a:off x="1295400" y="277257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–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61665A-A818-4D71-B7A4-08F384C73B47}"/>
              </a:ext>
            </a:extLst>
          </p:cNvPr>
          <p:cNvSpPr txBox="1"/>
          <p:nvPr/>
        </p:nvSpPr>
        <p:spPr>
          <a:xfrm>
            <a:off x="2019300" y="383898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–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B70D7C-007D-4160-A8DB-BF8E17F57B12}"/>
              </a:ext>
            </a:extLst>
          </p:cNvPr>
          <p:cNvSpPr txBox="1"/>
          <p:nvPr/>
        </p:nvSpPr>
        <p:spPr>
          <a:xfrm>
            <a:off x="5688174" y="513755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–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6551A3-B27E-42E7-AE61-60C571471DD2}"/>
              </a:ext>
            </a:extLst>
          </p:cNvPr>
          <p:cNvSpPr txBox="1"/>
          <p:nvPr/>
        </p:nvSpPr>
        <p:spPr>
          <a:xfrm>
            <a:off x="6017467" y="202914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–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5AA873-C1A1-4FFE-922D-2199084505D5}"/>
              </a:ext>
            </a:extLst>
          </p:cNvPr>
          <p:cNvSpPr txBox="1"/>
          <p:nvPr/>
        </p:nvSpPr>
        <p:spPr>
          <a:xfrm>
            <a:off x="6716484" y="32007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val="25764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6" grpId="0" animBg="1"/>
      <p:bldP spid="27" grpId="0" animBg="1"/>
      <p:bldP spid="29" grpId="0" animBg="1"/>
      <p:bldP spid="33" grpId="0" animBg="1"/>
      <p:bldP spid="34" grpId="0" animBg="1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F11C-9CFF-4E6A-9B65-7280AC74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Wait,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FC8A-95A4-409D-B529-EE74517D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EIA is cheaper, faster, and easier to interpret than RPR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EIA is more sensitive than RPR with recent infection (99% versus 80% in first week or so)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lot of women with a past history of syphilis that have been adequately treated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prepregnancy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legwork to obtain history, counsel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do with RPR nonreactive infants?</a:t>
            </a:r>
          </a:p>
        </p:txBody>
      </p:sp>
    </p:spTree>
    <p:extLst>
      <p:ext uri="{BB962C8B-B14F-4D97-AF65-F5344CB8AC3E}">
        <p14:creationId xmlns:p14="http://schemas.microsoft.com/office/powerpoint/2010/main" val="383608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6510-378C-4D76-82A7-A41152F9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Maternal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D069-A40A-4CE4-A208-4166426E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women should be treated 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Dose/duration of therapy depends on clinical staging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 units/kg up to 2.4 million units/dose (48 kg)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IM dose for primary, secondary, and early latent (&lt;1 year)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weekly IM doses for late latency or latency of unknown duration (&gt;1 year)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Neurosyphilis – 10-14 days of therapy</a:t>
            </a:r>
          </a:p>
        </p:txBody>
      </p:sp>
    </p:spTree>
    <p:extLst>
      <p:ext uri="{BB962C8B-B14F-4D97-AF65-F5344CB8AC3E}">
        <p14:creationId xmlns:p14="http://schemas.microsoft.com/office/powerpoint/2010/main" val="204969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766D-2B38-4373-8753-19F21592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Maternal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F2A6-3ED7-4AAE-8DF7-5B739966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women with penicillin allergies must be desensitized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therapy other than penicillin is considered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for premature labor or fetal distress if the treatment precipitates the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Jarisch-Herxheimer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 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should have ready access to obstetrical care after treatment</a:t>
            </a:r>
          </a:p>
        </p:txBody>
      </p:sp>
    </p:spTree>
    <p:extLst>
      <p:ext uri="{BB962C8B-B14F-4D97-AF65-F5344CB8AC3E}">
        <p14:creationId xmlns:p14="http://schemas.microsoft.com/office/powerpoint/2010/main" val="34982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7FB2-A33F-4CC6-8424-FB9E80D5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Desensitization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DCA1C9-4FDD-43C7-9716-C485C1378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1270"/>
              </p:ext>
            </p:extLst>
          </p:nvPr>
        </p:nvGraphicFramePr>
        <p:xfrm>
          <a:off x="327621" y="1403642"/>
          <a:ext cx="8534400" cy="43655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61728824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13202924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295325739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87178492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113100149"/>
                    </a:ext>
                  </a:extLst>
                </a:gridCol>
              </a:tblGrid>
              <a:tr h="525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Penicillin V suspension dose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en-U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(units/mL)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dose (units)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6633269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386238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350661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3288580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547423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441514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122353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9805949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614505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3591755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5437899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5240183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8082785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2288885"/>
                  </a:ext>
                </a:extLst>
              </a:tr>
              <a:tr h="262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1,296,700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2213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D9BFA7F-3072-40D9-B18E-7AB7B94B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989" y="6019800"/>
            <a:ext cx="429002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rriweather"/>
              </a:rPr>
              <a:t>TABLE 1. Oral desensitization protocol for persons with a positive skin test*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Source: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 Wendel GO, et al.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Engl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J Med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1985;312:1229–32.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76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2BCF-D51A-41FE-B4B6-E16ECAF9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Jarisch-Herxheimer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C8AB-380B-41A7-8191-976CA316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Spirochetes are exquisitely sensitive to penicillin – they virtually all die with first dose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in about 40% of treated pregnant women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Fever, chills, malaise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Tachycardia/tachypnea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lesions accentuate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 within 2 hours of treatment, peaks by 8-12 hours, disappears by 24-36 hours</a:t>
            </a:r>
          </a:p>
          <a:p>
            <a:pPr lvl="1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1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yphilis in poetry">
            <a:extLst>
              <a:ext uri="{FF2B5EF4-FFF2-40B4-BE49-F238E27FC236}">
                <a16:creationId xmlns:a16="http://schemas.microsoft.com/office/drawing/2014/main" id="{FFD52390-248B-4AC7-92B8-C6EBD4AC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1371600"/>
            <a:ext cx="33030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11758-B428-4C33-B469-C57B7787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525963"/>
          </a:xfrm>
        </p:spPr>
        <p:txBody>
          <a:bodyPr/>
          <a:lstStyle/>
          <a:p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initially in the 16</a:t>
            </a:r>
            <a:r>
              <a:rPr lang="en-US" sz="3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to be hereditary well into the 19</a:t>
            </a:r>
            <a:r>
              <a:rPr lang="en-US" sz="3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as a congenital infection in 1905 after the identification of </a:t>
            </a:r>
            <a:r>
              <a:rPr lang="en-US" sz="3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Treponema pallidum 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microscopy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332756-B087-4697-8AE0-A3A044CA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3475011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D445-FAAB-4C6A-8328-777A6D2B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Infant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3BD5-9B87-4B10-9895-9B83139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Adequacy of maternal treatment 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&gt;28 days before delivery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Mother/Infant RPR being reactive or nonreactive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Infant’s physical examination</a:t>
            </a:r>
          </a:p>
        </p:txBody>
      </p:sp>
      <p:pic>
        <p:nvPicPr>
          <p:cNvPr id="12290" name="Picture 2" descr="Image result for traffic light">
            <a:extLst>
              <a:ext uri="{FF2B5EF4-FFF2-40B4-BE49-F238E27FC236}">
                <a16:creationId xmlns:a16="http://schemas.microsoft.com/office/drawing/2014/main" id="{F02D35DA-6ED8-425C-9E13-FC4C7C2F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871" y="2095500"/>
            <a:ext cx="265792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50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5058-4FD3-4DA8-867E-89FBAE27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Infant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9603-5311-4A9B-8FE0-BB82BB42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infants born to mothers with syphilis during pregnancy need a thorough physical examination AND an RPR*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 attention to hepatomegaly, splenomegaly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rash, mucosal membranes are likely to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infant has congenital syphilis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 not need EIA/TPPA but many labs will run them reflexively – only interested in RPR</a:t>
            </a:r>
          </a:p>
        </p:txBody>
      </p:sp>
    </p:spTree>
    <p:extLst>
      <p:ext uri="{BB962C8B-B14F-4D97-AF65-F5344CB8AC3E}">
        <p14:creationId xmlns:p14="http://schemas.microsoft.com/office/powerpoint/2010/main" val="3611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34B1-2AF3-4B9F-8CD7-47939A7F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Infant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1CF4-515A-4BC7-9B29-06FAA285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physical exam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abnormal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RPR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≥4-fold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mother’s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workup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for 10 days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65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6CBB-8C5C-4B5F-871F-B1AE0085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Infant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8179-A775-46B9-A8B1-33974BA08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Medium risk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physical exam normal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RPR &lt;4-fold higher than mother’s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treatment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workup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for 10 days OR 1 IM dose depending on results of workup*</a:t>
            </a:r>
          </a:p>
          <a:p>
            <a:pPr lvl="1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*Serial RPRs until nonreactive important if only 1 IM dose is given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7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34B1-2AF3-4B9F-8CD7-47939A7F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Infant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1CF4-515A-4BC7-9B29-06FAA285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physical exam normal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RPR &lt;4-fold higher than mother’s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adequately treated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pregnancy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workup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treatment (if infant RPR nonreactive) or 1 IM dose (if infant RPR reactive)*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*Or can do serial RPRs until nonreactive (median 6 months)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76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0CCF-7898-45F6-A0C5-6D03F36D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E588-3482-4B90-9598-65864A3C4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thorough physical examination: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blood count with differential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Long-bone films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Lumbar puncture for CSF VDRL, cell count and differential, protein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ALT/AST, total and direct bilirubin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eye exam</a:t>
            </a:r>
          </a:p>
        </p:txBody>
      </p:sp>
    </p:spTree>
    <p:extLst>
      <p:ext uri="{BB962C8B-B14F-4D97-AF65-F5344CB8AC3E}">
        <p14:creationId xmlns:p14="http://schemas.microsoft.com/office/powerpoint/2010/main" val="989219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6354-9F53-4623-984E-5A270602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Infant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AB78-2539-46FC-9658-85880D2F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773363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Wozniak et al, </a:t>
            </a:r>
            <a:r>
              <a:rPr lang="en-US" sz="28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Perinatology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infants (N=115) born to mothers identified via reverse screening, if physical examination was normal and RPR nonreactive, then yield of workup was negligible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Mothers had either nonreactive RPR or 1:1, 1:2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must have nonreactive RPR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given 1 IM dose of penicillin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2DF2E-2A8B-45B2-8723-37D9AC8317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78294"/>
            <a:ext cx="5817386" cy="1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BEA0-11F5-4FB7-B620-652D471A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12E3-2791-494D-BD6C-290518AE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days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aqueous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penicillin G given at 50,000 units/kg IV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q12 hour dosing during first 7 days of life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q8 hour dosing on days 8+</a:t>
            </a:r>
          </a:p>
          <a:p>
            <a:pPr lvl="1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Benzathine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penicillin 50,000 units/kg IM x1</a:t>
            </a:r>
          </a:p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71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A226-99E9-4D1D-8C6F-5ADF42D8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AED0-569B-4634-8CFD-2581C4B5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Ampicillin is not preferred and does not count towards treatment duration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Procaine penicillin does not achieve adequate levels in CSF and should not be used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Injecting aqueous penicillin IM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underdose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Injecting benzathine penicillin IV 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OVERDOSE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Image result for caution">
            <a:extLst>
              <a:ext uri="{FF2B5EF4-FFF2-40B4-BE49-F238E27FC236}">
                <a16:creationId xmlns:a16="http://schemas.microsoft.com/office/drawing/2014/main" id="{153703DA-3176-4F35-9A49-FBFE9E35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709" y="4727833"/>
            <a:ext cx="2546581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3150-C6E7-49CB-9E4F-882200C5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Long-term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617F-69B7-4910-94E1-442BD6D2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treatment, all physical examination, radiographic, and laboratory abnormalities of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congenital syphilis are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completely reversible</a:t>
            </a:r>
          </a:p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if congenital syphilis is missed,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findings include significant bony destruction and neurologic damage (palsies, hearing loss) that 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</a:p>
        </p:txBody>
      </p:sp>
    </p:spTree>
    <p:extLst>
      <p:ext uri="{BB962C8B-B14F-4D97-AF65-F5344CB8AC3E}">
        <p14:creationId xmlns:p14="http://schemas.microsoft.com/office/powerpoint/2010/main" val="27290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digg.com/images/aee52fcdf01d40f58c2cf705f344e3b2_41bcdf745fe241c891ab04c0f72c663b_1_post.png">
            <a:extLst>
              <a:ext uri="{FF2B5EF4-FFF2-40B4-BE49-F238E27FC236}">
                <a16:creationId xmlns:a16="http://schemas.microsoft.com/office/drawing/2014/main" id="{95D24261-91EE-442E-B54D-2C8600C6F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0" r="7500" b="647"/>
          <a:stretch/>
        </p:blipFill>
        <p:spPr bwMode="auto">
          <a:xfrm>
            <a:off x="140838" y="1066800"/>
            <a:ext cx="886232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71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3B0F-AD55-46D7-B377-82E7FCA4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Late-Onset Congenital Syphilis</a:t>
            </a:r>
          </a:p>
        </p:txBody>
      </p:sp>
      <p:pic>
        <p:nvPicPr>
          <p:cNvPr id="14340" name="Picture 4" descr="Image result for saber shins">
            <a:extLst>
              <a:ext uri="{FF2B5EF4-FFF2-40B4-BE49-F238E27FC236}">
                <a16:creationId xmlns:a16="http://schemas.microsoft.com/office/drawing/2014/main" id="{2404126B-7E37-493C-ACAA-89FB5910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222" y="1752601"/>
            <a:ext cx="2116015" cy="29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lated image">
            <a:extLst>
              <a:ext uri="{FF2B5EF4-FFF2-40B4-BE49-F238E27FC236}">
                <a16:creationId xmlns:a16="http://schemas.microsoft.com/office/drawing/2014/main" id="{9916F15A-F946-4C23-8E35-EA5990450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1752600"/>
            <a:ext cx="2514600" cy="29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rhagades">
            <a:extLst>
              <a:ext uri="{FF2B5EF4-FFF2-40B4-BE49-F238E27FC236}">
                <a16:creationId xmlns:a16="http://schemas.microsoft.com/office/drawing/2014/main" id="{2467638D-81D5-4F27-A56A-374AD4CE4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978" y="4026397"/>
            <a:ext cx="3171332" cy="24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 result for interstitial keratitis">
            <a:extLst>
              <a:ext uri="{FF2B5EF4-FFF2-40B4-BE49-F238E27FC236}">
                <a16:creationId xmlns:a16="http://schemas.microsoft.com/office/drawing/2014/main" id="{9D1B8336-388D-481D-A9F0-26647C740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2734" y="4419600"/>
            <a:ext cx="3171332" cy="21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hutchinson teeth">
            <a:extLst>
              <a:ext uri="{FF2B5EF4-FFF2-40B4-BE49-F238E27FC236}">
                <a16:creationId xmlns:a16="http://schemas.microsoft.com/office/drawing/2014/main" id="{CF4FB8B1-E75B-494A-B601-00C29392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78" y="1648251"/>
            <a:ext cx="2667000" cy="26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49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BC7F-E8AD-49C4-969C-6D0FFFD8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Late-Onset Congenital Syphilis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BC86-2F7A-4E03-842D-AFEF3DD1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as a sentinel event (“never” event)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reviewed by the hospital to determine where breakdown of maternal/infant screening occurred</a:t>
            </a: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subject to review by Joint Commission</a:t>
            </a:r>
          </a:p>
          <a:p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to ensure that mothers are screened and that infants are not discharged until the results of mother’s syphilis screening are known</a:t>
            </a:r>
          </a:p>
        </p:txBody>
      </p:sp>
    </p:spTree>
    <p:extLst>
      <p:ext uri="{BB962C8B-B14F-4D97-AF65-F5344CB8AC3E}">
        <p14:creationId xmlns:p14="http://schemas.microsoft.com/office/powerpoint/2010/main" val="28188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61443" name="AutoShape 6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4" name="AutoShape 8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5" name="AutoShape 10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6" name="AutoShape 12" descr="Image result for texas a&amp;m health science cente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8" name="AutoShape 18" descr="Image result for baylor scott and white logo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49" name="AutoShape 20" descr="https://brandfolder.com/bswh/logo.pn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50" name="TextBox 1"/>
          <p:cNvSpPr txBox="1">
            <a:spLocks noChangeArrowheads="1"/>
          </p:cNvSpPr>
          <p:nvPr/>
        </p:nvSpPr>
        <p:spPr bwMode="auto">
          <a:xfrm>
            <a:off x="1214405" y="1447800"/>
            <a:ext cx="67151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OKAPI Program: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210-880-9100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Email: 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cantey@uthscsa.edu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Twitter: 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en-US" sz="2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InfectiousNeo</a:t>
            </a:r>
            <a:endParaRPr lang="en-US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0669B-3360-42E3-9150-140B98335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773" y="3372937"/>
            <a:ext cx="4452454" cy="1394607"/>
          </a:xfrm>
          <a:prstGeom prst="rect">
            <a:avLst/>
          </a:prstGeom>
        </p:spPr>
      </p:pic>
      <p:pic>
        <p:nvPicPr>
          <p:cNvPr id="12" name="Picture 2" descr="Image result for baby okapi clip art">
            <a:extLst>
              <a:ext uri="{FF2B5EF4-FFF2-40B4-BE49-F238E27FC236}">
                <a16:creationId xmlns:a16="http://schemas.microsoft.com/office/drawing/2014/main" id="{8BB72C96-F554-40EA-829E-3D1731A8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05" y="3372937"/>
            <a:ext cx="1131368" cy="13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Image result for ut health san antoni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246" y="3372937"/>
            <a:ext cx="1629226" cy="13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syphilis ww2 posters">
            <a:extLst>
              <a:ext uri="{FF2B5EF4-FFF2-40B4-BE49-F238E27FC236}">
                <a16:creationId xmlns:a16="http://schemas.microsoft.com/office/drawing/2014/main" id="{7B76B111-7C33-48AC-B218-3A12767A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897076" cy="5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syphilis ww2 posters">
            <a:extLst>
              <a:ext uri="{FF2B5EF4-FFF2-40B4-BE49-F238E27FC236}">
                <a16:creationId xmlns:a16="http://schemas.microsoft.com/office/drawing/2014/main" id="{E405721B-6A57-4BE2-A765-A9730BEE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24760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224CF4-3CED-4965-8933-8D701FE0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177816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6123-952A-4B30-BD23-70299129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E08C9-D7D9-48B2-AF27-E7A13CB11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7" y="1676400"/>
            <a:ext cx="807084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A4E9-22E4-46F0-A6FD-5F96FFEE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B02B2-7DDA-43E9-8B67-ED96E398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00" y="1414528"/>
            <a:ext cx="6629400" cy="50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09BA-E8A5-4146-8A97-FA5FA20A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4BE85-E330-4E39-BFEF-607EBDFC0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548716"/>
            <a:ext cx="5638800" cy="50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0861-CBCE-4E4A-8E4A-D2F0FCB9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B794F-639E-4EDA-8F82-B4E6D167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from mother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infant occurs via placenta and can occur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any stage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Risk highest with secondary syphilis</a:t>
            </a:r>
          </a:p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Infant becomes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spirochetemic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after infection and skips directly to secondary syphilis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blo 1">
      <a:dk1>
        <a:srgbClr val="FFFF00"/>
      </a:dk1>
      <a:lt1>
        <a:srgbClr val="002060"/>
      </a:lt1>
      <a:dk2>
        <a:srgbClr val="FFFF00"/>
      </a:dk2>
      <a:lt2>
        <a:srgbClr val="00206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5277</TotalTime>
  <Words>1280</Words>
  <Application>Microsoft Macintosh PowerPoint</Application>
  <PresentationFormat>On-screen Show (4:3)</PresentationFormat>
  <Paragraphs>291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Merriweather</vt:lpstr>
      <vt:lpstr>Open Sans</vt:lpstr>
      <vt:lpstr>Office Theme</vt:lpstr>
      <vt:lpstr>Something Old, Something New: Congenital Syphilis in the 21st Century</vt:lpstr>
      <vt:lpstr>Outline</vt:lpstr>
      <vt:lpstr>Epidemiology</vt:lpstr>
      <vt:lpstr>PowerPoint Presentation</vt:lpstr>
      <vt:lpstr>Epidemiology</vt:lpstr>
      <vt:lpstr>Epidemiology</vt:lpstr>
      <vt:lpstr>Epidemiology</vt:lpstr>
      <vt:lpstr>Epidemiology</vt:lpstr>
      <vt:lpstr>Pathophysiology</vt:lpstr>
      <vt:lpstr>Pathophysiology</vt:lpstr>
      <vt:lpstr>PowerPoint Presentation</vt:lpstr>
      <vt:lpstr>Pathophysiology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</vt:lpstr>
      <vt:lpstr>Clinical Manifestations - Specific</vt:lpstr>
      <vt:lpstr>Clinical Manifestations - Specific</vt:lpstr>
      <vt:lpstr>Clinical Manifestations - Specific</vt:lpstr>
      <vt:lpstr>Laboratory Findings</vt:lpstr>
      <vt:lpstr>Maternal Screening</vt:lpstr>
      <vt:lpstr>Maternal Screening</vt:lpstr>
      <vt:lpstr>Wait, what?</vt:lpstr>
      <vt:lpstr>Maternal Treatment</vt:lpstr>
      <vt:lpstr>Maternal Treatment</vt:lpstr>
      <vt:lpstr>Desensitization</vt:lpstr>
      <vt:lpstr>Jarisch-Herxheimer Reaction</vt:lpstr>
      <vt:lpstr>Infant Evaluation</vt:lpstr>
      <vt:lpstr>Infant Evaluation</vt:lpstr>
      <vt:lpstr>Infant Evaluation</vt:lpstr>
      <vt:lpstr>Infant Evaluation</vt:lpstr>
      <vt:lpstr>Infant Evaluation</vt:lpstr>
      <vt:lpstr>Workup</vt:lpstr>
      <vt:lpstr>Infant Evaluation</vt:lpstr>
      <vt:lpstr>Treatment Options</vt:lpstr>
      <vt:lpstr>Treatment Caveats</vt:lpstr>
      <vt:lpstr>Long-term outcomes</vt:lpstr>
      <vt:lpstr>Late-Onset Congenital Syphilis</vt:lpstr>
      <vt:lpstr>Late-Onset Congenital Syphilis</vt:lpstr>
      <vt:lpstr>Questions?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Antibiotics in the Neonatal Intensive Care Unit:  A Mixed-Methods Approach to Reduction</dc:title>
  <dc:creator>JCANTY</dc:creator>
  <cp:lastModifiedBy>Ward, Kimberly</cp:lastModifiedBy>
  <cp:revision>569</cp:revision>
  <dcterms:created xsi:type="dcterms:W3CDTF">2013-01-21T22:15:44Z</dcterms:created>
  <dcterms:modified xsi:type="dcterms:W3CDTF">2023-10-23T13:45:26Z</dcterms:modified>
</cp:coreProperties>
</file>